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79" r:id="rId2"/>
    <p:sldId id="256" r:id="rId3"/>
    <p:sldId id="277" r:id="rId4"/>
    <p:sldId id="257" r:id="rId5"/>
    <p:sldId id="258" r:id="rId6"/>
    <p:sldId id="275" r:id="rId7"/>
    <p:sldId id="276"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8" r:id="rId25"/>
  </p:sldIdLst>
  <p:sldSz cx="9144000" cy="6858000" type="screen4x3"/>
  <p:notesSz cx="6858000" cy="9144000"/>
  <p:custShowLst>
    <p:custShow name="自定义放映 1" id="0">
      <p:sldLst>
        <p:sld r:id="rId2"/>
        <p:sld r:id="rId3"/>
        <p:sld r:id="rId4"/>
        <p:sld r:id="rId5"/>
        <p:sld r:id="rId6"/>
        <p:sld r:id="rId7"/>
        <p:sld r:id="rId8"/>
        <p:sld r:id="rId9"/>
        <p:sld r:id="rId10"/>
        <p:sld r:id="rId11"/>
        <p:sld r:id="rId12"/>
        <p:sld r:id="rId13"/>
        <p:sld r:id="rId14"/>
        <p:sld r:id="rId15"/>
        <p:sld r:id="rId16"/>
        <p:sld r:id="rId17"/>
        <p:sld r:id="rId18"/>
        <p:sld r:id="rId19"/>
        <p:sld r:id="rId20"/>
        <p:sld r:id="rId21"/>
        <p:sld r:id="rId22"/>
        <p:sld r:id="rId23"/>
        <p:sld r:id="rId24"/>
        <p:sld r:id="rId25"/>
      </p:sldLst>
    </p:custShow>
  </p:custShow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1D7AA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80" autoAdjust="0"/>
    <p:restoredTop sz="86410" autoAdjust="0"/>
  </p:normalViewPr>
  <p:slideViewPr>
    <p:cSldViewPr>
      <p:cViewPr varScale="1">
        <p:scale>
          <a:sx n="41" d="100"/>
          <a:sy n="41" d="100"/>
        </p:scale>
        <p:origin x="-780"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标题 28"/>
          <p:cNvSpPr>
            <a:spLocks noGrp="1"/>
          </p:cNvSpPr>
          <p:nvPr>
            <p:ph type="ctrTitle"/>
          </p:nvPr>
        </p:nvSpPr>
        <p:spPr>
          <a:xfrm>
            <a:off x="381000" y="4853411"/>
            <a:ext cx="8458200" cy="1222375"/>
          </a:xfrm>
        </p:spPr>
        <p:txBody>
          <a:bodyPr anchor="t"/>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16" name="日期占位符 15"/>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2" name="页脚占位符 1"/>
          <p:cNvSpPr>
            <a:spLocks noGrp="1"/>
          </p:cNvSpPr>
          <p:nvPr>
            <p:ph type="ftr" sz="quarter" idx="11"/>
          </p:nvPr>
        </p:nvSpPr>
        <p:spPr/>
        <p:txBody>
          <a:bodyPr/>
          <a:lstStyle/>
          <a:p>
            <a:endParaRPr lang="zh-CN" altLang="en-US"/>
          </a:p>
        </p:txBody>
      </p:sp>
      <p:sp>
        <p:nvSpPr>
          <p:cNvPr id="15" name="灯片编号占位符 14"/>
          <p:cNvSpPr>
            <a:spLocks noGrp="1"/>
          </p:cNvSpPr>
          <p:nvPr>
            <p:ph type="sldNum" sz="quarter" idx="12"/>
          </p:nvPr>
        </p:nvSpPr>
        <p:spPr>
          <a:xfrm>
            <a:off x="8229600" y="6473952"/>
            <a:ext cx="758952" cy="246888"/>
          </a:xfrm>
        </p:spPr>
        <p:txBody>
          <a:bodyPr/>
          <a:lstStyle/>
          <a:p>
            <a:fld id="{34AB28F7-D315-4AFC-87D9-A31C0934948A}" type="slidenum">
              <a:rPr lang="zh-CN" altLang="en-US" smtClean="0"/>
              <a:pPr/>
              <a:t>‹#›</a:t>
            </a:fld>
            <a:endParaRPr lang="zh-CN" altLang="en-US"/>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AB28F7-D315-4AFC-87D9-A31C0934948A}" type="slidenum">
              <a:rPr lang="zh-CN" altLang="en-US" smtClean="0"/>
              <a:pPr/>
              <a:t>‹#›</a:t>
            </a:fld>
            <a:endParaRPr lang="zh-CN" altLang="en-US"/>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58000" y="549276"/>
            <a:ext cx="1828800" cy="5851525"/>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549276"/>
            <a:ext cx="6248400" cy="5851525"/>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AB28F7-D315-4AFC-87D9-A31C0934948A}" type="slidenum">
              <a:rPr lang="zh-CN" altLang="en-US" smtClean="0"/>
              <a:pPr/>
              <a:t>‹#›</a:t>
            </a:fld>
            <a:endParaRPr lang="zh-CN" alt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2" name="标题 21"/>
          <p:cNvSpPr>
            <a:spLocks noGrp="1"/>
          </p:cNvSpPr>
          <p:nvPr>
            <p:ph type="title"/>
          </p:nvPr>
        </p:nvSpPr>
        <p:spPr/>
        <p:txBody>
          <a:bodyPr/>
          <a:lstStyle/>
          <a:p>
            <a:r>
              <a:rPr kumimoji="0" lang="zh-CN" altLang="en-US" smtClean="0"/>
              <a:t>单击此处编辑母版标题样式</a:t>
            </a:r>
            <a:endParaRPr kumimoji="0" lang="en-US"/>
          </a:p>
        </p:txBody>
      </p:sp>
      <p:sp>
        <p:nvSpPr>
          <p:cNvPr id="27" name="内容占位符 26"/>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19" name="页脚占位符 18"/>
          <p:cNvSpPr>
            <a:spLocks noGrp="1"/>
          </p:cNvSpPr>
          <p:nvPr>
            <p:ph type="ftr" sz="quarter" idx="11"/>
          </p:nvPr>
        </p:nvSpPr>
        <p:spPr>
          <a:xfrm>
            <a:off x="3581400" y="76200"/>
            <a:ext cx="2895600" cy="288925"/>
          </a:xfrm>
        </p:spPr>
        <p:txBody>
          <a:bodyPr/>
          <a:lstStyle/>
          <a:p>
            <a:endParaRPr lang="zh-CN" altLang="en-US"/>
          </a:p>
        </p:txBody>
      </p:sp>
      <p:sp>
        <p:nvSpPr>
          <p:cNvPr id="16" name="灯片编号占位符 15"/>
          <p:cNvSpPr>
            <a:spLocks noGrp="1"/>
          </p:cNvSpPr>
          <p:nvPr>
            <p:ph type="sldNum" sz="quarter" idx="12"/>
          </p:nvPr>
        </p:nvSpPr>
        <p:spPr>
          <a:xfrm>
            <a:off x="8229600" y="6473952"/>
            <a:ext cx="758952" cy="246888"/>
          </a:xfrm>
        </p:spPr>
        <p:txBody>
          <a:bodyPr/>
          <a:lstStyle/>
          <a:p>
            <a:fld id="{34AB28F7-D315-4AFC-87D9-A31C0934948A}" type="slidenum">
              <a:rPr lang="zh-CN" altLang="en-US" smtClean="0"/>
              <a:pPr/>
              <a:t>‹#›</a:t>
            </a:fld>
            <a:endParaRPr lang="zh-CN" altLang="en-US"/>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文本占位符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19" name="日期占位符 18"/>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6" name="灯片编号占位符 15"/>
          <p:cNvSpPr>
            <a:spLocks noGrp="1"/>
          </p:cNvSpPr>
          <p:nvPr>
            <p:ph type="sldNum" sz="quarter" idx="12"/>
          </p:nvPr>
        </p:nvSpPr>
        <p:spPr/>
        <p:txBody>
          <a:bodyPr/>
          <a:lstStyle/>
          <a:p>
            <a:fld id="{34AB28F7-D315-4AFC-87D9-A31C0934948A}" type="slidenum">
              <a:rPr lang="zh-CN" altLang="en-US" smtClean="0"/>
              <a:pPr/>
              <a:t>‹#›</a:t>
            </a:fld>
            <a:endParaRPr lang="zh-CN" altLang="en-US"/>
          </a:p>
        </p:txBody>
      </p:sp>
      <p:sp>
        <p:nvSpPr>
          <p:cNvPr id="8" name="标题 7"/>
          <p:cNvSpPr>
            <a:spLocks noGrp="1"/>
          </p:cNvSpPr>
          <p:nvPr>
            <p:ph type="title"/>
          </p:nvPr>
        </p:nvSpPr>
        <p:spPr>
          <a:xfrm>
            <a:off x="180475" y="2947085"/>
            <a:ext cx="8686800" cy="1184825"/>
          </a:xfrm>
        </p:spPr>
        <p:txBody>
          <a:bodyPr rtlCol="0" anchor="t"/>
          <a:lstStyle>
            <a:lvl1pPr algn="r">
              <a:defRPr/>
            </a:lvl1pPr>
          </a:lstStyle>
          <a:p>
            <a:r>
              <a:rPr kumimoji="0" lang="zh-CN" altLang="en-US" smtClean="0"/>
              <a:t>单击此处编辑母版标题样式</a:t>
            </a:r>
            <a:endParaRPr kumimoji="0" 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0" name="标题 1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4" name="内容占位符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3" name="内容占位符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1" name="日期占位符 20"/>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10" name="页脚占位符 9"/>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34AB28F7-D315-4AFC-87D9-A31C0934948A}" type="slidenum">
              <a:rPr lang="zh-CN" altLang="en-US" smtClean="0"/>
              <a:pPr/>
              <a:t>‹#›</a:t>
            </a:fld>
            <a:endParaRPr lang="zh-CN" alt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9" name="标题 28"/>
          <p:cNvSpPr>
            <a:spLocks noGrp="1"/>
          </p:cNvSpPr>
          <p:nvPr>
            <p:ph type="title"/>
          </p:nvPr>
        </p:nvSpPr>
        <p:spPr>
          <a:xfrm>
            <a:off x="304800" y="5410200"/>
            <a:ext cx="8610600" cy="882650"/>
          </a:xfrm>
        </p:spPr>
        <p:txBody>
          <a:bodyPr anchor="ctr"/>
          <a:lstStyle>
            <a:lvl1pPr>
              <a:defRPr/>
            </a:lvl1p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25" name="文本占位符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内容占位符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8" name="内容占位符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10" name="日期占位符 9"/>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229600" y="6477000"/>
            <a:ext cx="762000" cy="246888"/>
          </a:xfrm>
        </p:spPr>
        <p:txBody>
          <a:bodyPr/>
          <a:lstStyle/>
          <a:p>
            <a:fld id="{34AB28F7-D315-4AFC-87D9-A31C0934948A}" type="slidenum">
              <a:rPr lang="zh-CN" altLang="en-US" smtClean="0"/>
              <a:pPr/>
              <a:t>‹#›</a:t>
            </a:fld>
            <a:endParaRPr lang="zh-CN" altLang="en-US"/>
          </a:p>
        </p:txBody>
      </p:sp>
      <p:sp>
        <p:nvSpPr>
          <p:cNvPr id="11" name="直接连接符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0" name="标题 29"/>
          <p:cNvSpPr>
            <a:spLocks noGrp="1"/>
          </p:cNvSpPr>
          <p:nvPr>
            <p:ph type="title"/>
          </p:nvPr>
        </p:nvSpPr>
        <p:spPr>
          <a:xfrm>
            <a:off x="301752" y="457200"/>
            <a:ext cx="8686800" cy="841248"/>
          </a:xfrm>
        </p:spPr>
        <p:txBody>
          <a:bodyPr/>
          <a:lstStyle/>
          <a:p>
            <a:r>
              <a:rPr kumimoji="0" lang="zh-CN" altLang="en-US" smtClean="0"/>
              <a:t>单击此处编辑母版标题样式</a:t>
            </a:r>
            <a:endParaRPr kumimoji="0" lang="en-US"/>
          </a:p>
        </p:txBody>
      </p:sp>
      <p:sp>
        <p:nvSpPr>
          <p:cNvPr id="12" name="日期占位符 11"/>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21" name="页脚占位符 20"/>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AB28F7-D315-4AFC-87D9-A31C0934948A}" type="slidenum">
              <a:rPr lang="zh-CN" altLang="en-US" smtClean="0"/>
              <a:pPr/>
              <a:t>‹#›</a:t>
            </a:fld>
            <a:endParaRPr lang="zh-CN" alt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24" name="页脚占位符 23"/>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AB28F7-D315-4AFC-87D9-A31C0934948A}" type="slidenum">
              <a:rPr lang="zh-CN" altLang="en-US" smtClean="0"/>
              <a:pPr/>
              <a:t>‹#›</a:t>
            </a:fld>
            <a:endParaRPr lang="zh-CN" altLang="en-US"/>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直接连接符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标题 11"/>
          <p:cNvSpPr>
            <a:spLocks noGrp="1"/>
          </p:cNvSpPr>
          <p:nvPr>
            <p:ph type="title"/>
          </p:nvPr>
        </p:nvSpPr>
        <p:spPr>
          <a:xfrm>
            <a:off x="457200" y="5486400"/>
            <a:ext cx="8458200" cy="520700"/>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14" name="内容占位符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5" name="日期占位符 24"/>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29" name="页脚占位符 28"/>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AB28F7-D315-4AFC-87D9-A31C0934948A}" type="slidenum">
              <a:rPr lang="zh-CN" altLang="en-US" smtClean="0"/>
              <a:pPr/>
              <a:t>‹#›</a:t>
            </a:fld>
            <a:endParaRPr lang="zh-CN" altLang="en-US"/>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13" name="图片占位符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zh-CN" altLang="en-US" smtClean="0"/>
              <a:t>单击图标添加图片</a:t>
            </a:r>
            <a:endParaRPr kumimoji="0" lang="en-US" dirty="0"/>
          </a:p>
        </p:txBody>
      </p:sp>
      <p:sp>
        <p:nvSpPr>
          <p:cNvPr id="7" name="日期占位符 6"/>
          <p:cNvSpPr>
            <a:spLocks noGrp="1"/>
          </p:cNvSpPr>
          <p:nvPr>
            <p:ph type="dt" sz="half" idx="10"/>
          </p:nvPr>
        </p:nvSpPr>
        <p:spPr/>
        <p:txBody>
          <a:bodyPr/>
          <a:lstStyle/>
          <a:p>
            <a:fld id="{DEC85404-C0F6-417C-99AA-E71B7176A878}" type="datetimeFigureOut">
              <a:rPr lang="zh-CN" altLang="en-US" smtClean="0"/>
              <a:pPr/>
              <a:t>2012-3-12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31" name="灯片编号占位符 30"/>
          <p:cNvSpPr>
            <a:spLocks noGrp="1"/>
          </p:cNvSpPr>
          <p:nvPr>
            <p:ph type="sldNum" sz="quarter" idx="12"/>
          </p:nvPr>
        </p:nvSpPr>
        <p:spPr/>
        <p:txBody>
          <a:bodyPr/>
          <a:lstStyle/>
          <a:p>
            <a:fld id="{34AB28F7-D315-4AFC-87D9-A31C0934948A}" type="slidenum">
              <a:rPr lang="zh-CN" altLang="en-US" smtClean="0"/>
              <a:pPr/>
              <a:t>‹#›</a:t>
            </a:fld>
            <a:endParaRPr lang="zh-CN" altLang="en-US"/>
          </a:p>
        </p:txBody>
      </p:sp>
      <p:sp>
        <p:nvSpPr>
          <p:cNvPr id="17" name="标题 16"/>
          <p:cNvSpPr>
            <a:spLocks noGrp="1"/>
          </p:cNvSpPr>
          <p:nvPr>
            <p:ph type="title"/>
          </p:nvPr>
        </p:nvSpPr>
        <p:spPr>
          <a:xfrm>
            <a:off x="381000" y="4993760"/>
            <a:ext cx="5867400" cy="522288"/>
          </a:xfrm>
        </p:spPr>
        <p:txBody>
          <a:bodyPr anchor="ctr"/>
          <a:lstStyle>
            <a:lvl1pPr algn="l">
              <a:buNone/>
              <a:defRPr sz="2000" b="1"/>
            </a:lvl1pPr>
          </a:lstStyle>
          <a:p>
            <a:r>
              <a:rPr kumimoji="0" lang="zh-CN" altLang="en-US" smtClean="0"/>
              <a:t>单击此处编辑母版标题样式</a:t>
            </a:r>
            <a:endParaRPr kumimoji="0" lang="en-US"/>
          </a:p>
        </p:txBody>
      </p:sp>
      <p:sp>
        <p:nvSpPr>
          <p:cNvPr id="26" name="文本占位符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直接连接符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文本占位符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1" name="日期占位符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EC85404-C0F6-417C-99AA-E71B7176A878}" type="datetimeFigureOut">
              <a:rPr lang="zh-CN" altLang="en-US" smtClean="0"/>
              <a:pPr/>
              <a:t>2012-3-12</a:t>
            </a:fld>
            <a:endParaRPr lang="zh-CN" altLang="en-US"/>
          </a:p>
        </p:txBody>
      </p:sp>
      <p:sp>
        <p:nvSpPr>
          <p:cNvPr id="28" name="页脚占位符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zh-CN" altLang="en-US"/>
          </a:p>
        </p:txBody>
      </p:sp>
      <p:sp>
        <p:nvSpPr>
          <p:cNvPr id="5" name="灯片编号占位符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34AB28F7-D315-4AFC-87D9-A31C0934948A}" type="slidenum">
              <a:rPr lang="zh-CN" altLang="en-US" smtClean="0"/>
              <a:pPr/>
              <a:t>‹#›</a:t>
            </a:fld>
            <a:endParaRPr lang="zh-CN" altLang="en-US"/>
          </a:p>
        </p:txBody>
      </p:sp>
      <p:sp>
        <p:nvSpPr>
          <p:cNvPr id="10" name="标题占位符 9"/>
          <p:cNvSpPr>
            <a:spLocks noGrp="1"/>
          </p:cNvSpPr>
          <p:nvPr>
            <p:ph type="title"/>
          </p:nvPr>
        </p:nvSpPr>
        <p:spPr>
          <a:xfrm>
            <a:off x="304800" y="457200"/>
            <a:ext cx="8686800" cy="8382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9" name="直接连接符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直接连接符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med"/>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81000" y="3429001"/>
            <a:ext cx="8458200" cy="2646786"/>
          </a:xfrm>
        </p:spPr>
        <p:txBody>
          <a:bodyPr/>
          <a:lstStyle/>
          <a:p>
            <a:r>
              <a:rPr lang="en-US" altLang="zh-CN" dirty="0" smtClean="0"/>
              <a:t>          </a:t>
            </a:r>
            <a:r>
              <a:rPr lang="zh-CN" altLang="en-US" dirty="0" smtClean="0"/>
              <a:t>班级：</a:t>
            </a:r>
            <a:r>
              <a:rPr lang="en-US" altLang="zh-CN" dirty="0" smtClean="0"/>
              <a:t>MPACC201102</a:t>
            </a:r>
            <a:br>
              <a:rPr lang="en-US" altLang="zh-CN" dirty="0" smtClean="0"/>
            </a:br>
            <a:r>
              <a:rPr lang="en-US" altLang="zh-CN" dirty="0" smtClean="0"/>
              <a:t> </a:t>
            </a:r>
            <a:r>
              <a:rPr lang="en-US" altLang="zh-CN" dirty="0" smtClean="0"/>
              <a:t>              </a:t>
            </a:r>
            <a:r>
              <a:rPr lang="zh-CN" altLang="en-US" dirty="0" smtClean="0"/>
              <a:t>学号：</a:t>
            </a:r>
            <a:r>
              <a:rPr lang="en-US" altLang="zh-CN" dirty="0" smtClean="0"/>
              <a:t>11109197018</a:t>
            </a:r>
            <a:br>
              <a:rPr lang="en-US" altLang="zh-CN" dirty="0" smtClean="0"/>
            </a:br>
            <a:r>
              <a:rPr lang="en-US" altLang="zh-CN" dirty="0" smtClean="0"/>
              <a:t> </a:t>
            </a:r>
            <a:r>
              <a:rPr lang="en-US" altLang="zh-CN" dirty="0" smtClean="0"/>
              <a:t>                   </a:t>
            </a:r>
            <a:r>
              <a:rPr lang="zh-CN" altLang="en-US" dirty="0" smtClean="0"/>
              <a:t>姓名：文     葵</a:t>
            </a:r>
            <a:endParaRPr lang="zh-CN" altLang="en-US" dirty="0"/>
          </a:p>
        </p:txBody>
      </p:sp>
      <p:sp>
        <p:nvSpPr>
          <p:cNvPr id="3" name="副标题 2"/>
          <p:cNvSpPr>
            <a:spLocks noGrp="1"/>
          </p:cNvSpPr>
          <p:nvPr>
            <p:ph type="subTitle" idx="1"/>
          </p:nvPr>
        </p:nvSpPr>
        <p:spPr>
          <a:xfrm>
            <a:off x="285720" y="2143116"/>
            <a:ext cx="8458200" cy="914400"/>
          </a:xfrm>
        </p:spPr>
        <p:txBody>
          <a:bodyPr/>
          <a:lstStyle/>
          <a:p>
            <a:r>
              <a:rPr lang="zh-CN" altLang="en-US" dirty="0" smtClean="0"/>
              <a:t>证据调查作业</a:t>
            </a:r>
            <a:endParaRPr lang="zh-CN" altLang="en-US" dirty="0"/>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8000"/>
            <a:lum/>
          </a:blip>
          <a:srcRect/>
          <a:stretch>
            <a:fillRect t="-46000" b="-46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285728"/>
            <a:ext cx="8686800" cy="6572272"/>
          </a:xfrm>
        </p:spPr>
        <p:txBody>
          <a:bodyPr>
            <a:normAutofit/>
          </a:bodyPr>
          <a:lstStyle/>
          <a:p>
            <a:r>
              <a:rPr lang="zh-CN" altLang="en-US" dirty="0" smtClean="0"/>
              <a:t> （</a:t>
            </a:r>
            <a:r>
              <a:rPr lang="en-US" altLang="zh-CN" dirty="0" smtClean="0"/>
              <a:t>2</a:t>
            </a:r>
            <a:r>
              <a:rPr lang="zh-CN" altLang="en-US" dirty="0" smtClean="0"/>
              <a:t>）证明性并不是一条“单行道”。对于欲证明的事实主张来说，证据的证明性可能是肯定的，也可能是否定的。</a:t>
            </a:r>
            <a:endParaRPr lang="en-US" altLang="zh-CN" dirty="0" smtClean="0"/>
          </a:p>
          <a:p>
            <a:r>
              <a:rPr lang="en-US" altLang="zh-CN" dirty="0" smtClean="0"/>
              <a:t>    </a:t>
            </a:r>
            <a:r>
              <a:rPr lang="zh-CN" altLang="en-US" dirty="0" smtClean="0"/>
              <a:t>也就是说，特定的证据，有可能是使有关的事实主张成立，也有可能是使有关的事实主张不成立。</a:t>
            </a:r>
            <a:endParaRPr lang="en-US" altLang="zh-CN" dirty="0" smtClean="0"/>
          </a:p>
          <a:p>
            <a:r>
              <a:rPr lang="zh-CN" altLang="en-US" dirty="0" smtClean="0"/>
              <a:t>   从这个意义上说，关联性可以分为肯定的关联性和否定的关联性。如果某项证据可能表明待证明的某项争议事实成立或成为可能，该项证据与该争议事实之间的关联性就是肯定的关联性；反之，则为否定的关联性。</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3000" fill="hold"/>
                                        <p:tgtEl>
                                          <p:spTgt spid="3">
                                            <p:txEl>
                                              <p:pRg st="0" end="0"/>
                                            </p:txEl>
                                          </p:spTgt>
                                        </p:tgtEl>
                                        <p:attrNameLst>
                                          <p:attrName>ppt_w</p:attrName>
                                        </p:attrNameLst>
                                      </p:cBhvr>
                                      <p:tavLst>
                                        <p:tav tm="0">
                                          <p:val>
                                            <p:strVal val="#ppt_w+.3"/>
                                          </p:val>
                                        </p:tav>
                                        <p:tav tm="100000">
                                          <p:val>
                                            <p:strVal val="#ppt_w"/>
                                          </p:val>
                                        </p:tav>
                                      </p:tavLst>
                                    </p:anim>
                                    <p:anim calcmode="lin" valueType="num">
                                      <p:cBhvr>
                                        <p:cTn id="8" dur="3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9" dur="3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3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15" dur="3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16" dur="30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3000" fill="hold"/>
                                        <p:tgtEl>
                                          <p:spTgt spid="3">
                                            <p:txEl>
                                              <p:pRg st="2" end="2"/>
                                            </p:txEl>
                                          </p:spTgt>
                                        </p:tgtEl>
                                        <p:attrNameLst>
                                          <p:attrName>ppt_w</p:attrName>
                                        </p:attrNameLst>
                                      </p:cBhvr>
                                      <p:tavLst>
                                        <p:tav tm="0">
                                          <p:val>
                                            <p:strVal val="#ppt_w+.3"/>
                                          </p:val>
                                        </p:tav>
                                        <p:tav tm="100000">
                                          <p:val>
                                            <p:strVal val="#ppt_w"/>
                                          </p:val>
                                        </p:tav>
                                      </p:tavLst>
                                    </p:anim>
                                    <p:anim calcmode="lin" valueType="num">
                                      <p:cBhvr>
                                        <p:cTn id="22" dur="3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23" dur="3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1000"/>
            <a:lum/>
          </a:blip>
          <a:srcRect/>
          <a:stretch>
            <a:fillRect t="-23000" b="-23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endParaRPr lang="en-US" altLang="zh-CN" dirty="0" smtClean="0">
              <a:solidFill>
                <a:srgbClr val="00B050"/>
              </a:solidFill>
            </a:endParaRPr>
          </a:p>
          <a:p>
            <a:r>
              <a:rPr lang="zh-CN" altLang="en-US" dirty="0" smtClean="0"/>
              <a:t>   </a:t>
            </a:r>
            <a:r>
              <a:rPr lang="zh-CN" altLang="en-US" dirty="0" smtClean="0">
                <a:solidFill>
                  <a:schemeClr val="tx2">
                    <a:lumMod val="75000"/>
                  </a:schemeClr>
                </a:solidFill>
              </a:rPr>
              <a:t>（</a:t>
            </a:r>
            <a:r>
              <a:rPr lang="en-US" altLang="zh-CN" dirty="0" smtClean="0">
                <a:solidFill>
                  <a:schemeClr val="tx2">
                    <a:lumMod val="75000"/>
                  </a:schemeClr>
                </a:solidFill>
              </a:rPr>
              <a:t>3</a:t>
            </a:r>
            <a:r>
              <a:rPr lang="zh-CN" altLang="en-US" dirty="0" smtClean="0">
                <a:solidFill>
                  <a:schemeClr val="tx2">
                    <a:lumMod val="75000"/>
                  </a:schemeClr>
                </a:solidFill>
              </a:rPr>
              <a:t>）证明性必然涉及到概率。这里的证明性，是指所提出的证据支持其欲证明的事实主张成立的一种“倾向性”，是一种可能性，也就是一种概率，而非确定性</a:t>
            </a:r>
            <a:r>
              <a:rPr lang="zh-CN" altLang="en-US" dirty="0" smtClean="0">
                <a:solidFill>
                  <a:schemeClr val="tx2">
                    <a:lumMod val="75000"/>
                  </a:schemeClr>
                </a:solidFill>
              </a:rPr>
              <a:t>。</a:t>
            </a:r>
            <a:endParaRPr lang="en-US" altLang="zh-CN" dirty="0" smtClean="0">
              <a:solidFill>
                <a:schemeClr val="tx2">
                  <a:lumMod val="75000"/>
                </a:schemeClr>
              </a:solidFill>
            </a:endParaRPr>
          </a:p>
          <a:p>
            <a:r>
              <a:rPr lang="en-US" altLang="zh-CN" dirty="0" smtClean="0"/>
              <a:t> </a:t>
            </a:r>
            <a:r>
              <a:rPr lang="en-US" altLang="zh-CN" dirty="0" smtClean="0"/>
              <a:t>   </a:t>
            </a:r>
            <a:r>
              <a:rPr lang="zh-CN" altLang="en-US" dirty="0" smtClean="0"/>
              <a:t>甚</a:t>
            </a:r>
            <a:r>
              <a:rPr lang="zh-CN" altLang="en-US" dirty="0" smtClean="0"/>
              <a:t>至有学者认为，关联性最根本的理论基础在于概率理论。 </a:t>
            </a:r>
          </a:p>
          <a:p>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3">
                                            <p:txEl>
                                              <p:pRg st="1" end="1"/>
                                            </p:txEl>
                                          </p:spTgt>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38" presetClass="entr" presetSubtype="0" accel="50000" fill="hold" nodeType="clickEffect">
                                  <p:stCondLst>
                                    <p:cond delay="0"/>
                                  </p:stCondLst>
                                  <p:iterate type="lt">
                                    <p:tmPct val="50000"/>
                                  </p:iterate>
                                  <p:childTnLst>
                                    <p:set>
                                      <p:cBhvr>
                                        <p:cTn id="10" dur="1" fill="hold">
                                          <p:stCondLst>
                                            <p:cond delay="0"/>
                                          </p:stCondLst>
                                        </p:cTn>
                                        <p:tgtEl>
                                          <p:spTgt spid="3">
                                            <p:txEl>
                                              <p:pRg st="2" end="2"/>
                                            </p:txEl>
                                          </p:spTgt>
                                        </p:tgtEl>
                                        <p:attrNameLst>
                                          <p:attrName>style.visibility</p:attrName>
                                        </p:attrNameLst>
                                      </p:cBhvr>
                                      <p:to>
                                        <p:strVal val="visible"/>
                                      </p:to>
                                    </p:set>
                                    <p:set>
                                      <p:cBhvr>
                                        <p:cTn id="11" dur="455" fill="hold">
                                          <p:stCondLst>
                                            <p:cond delay="0"/>
                                          </p:stCondLst>
                                        </p:cTn>
                                        <p:tgtEl>
                                          <p:spTgt spid="3">
                                            <p:txEl>
                                              <p:pRg st="2" end="2"/>
                                            </p:txEl>
                                          </p:spTgt>
                                        </p:tgtEl>
                                        <p:attrNameLst>
                                          <p:attrName>style.rotation</p:attrName>
                                        </p:attrNameLst>
                                      </p:cBhvr>
                                      <p:to>
                                        <p:strVal val="-45.0"/>
                                      </p:to>
                                    </p:set>
                                    <p:anim calcmode="lin" valueType="num">
                                      <p:cBhvr>
                                        <p:cTn id="12" dur="455" fill="hold">
                                          <p:stCondLst>
                                            <p:cond delay="455"/>
                                          </p:stCondLst>
                                        </p:cTn>
                                        <p:tgtEl>
                                          <p:spTgt spid="3">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13" dur="455" fill="hold">
                                          <p:stCondLst>
                                            <p:cond delay="0"/>
                                          </p:stCondLst>
                                        </p:cTn>
                                        <p:tgtEl>
                                          <p:spTgt spid="3">
                                            <p:txEl>
                                              <p:pRg st="2" end="2"/>
                                            </p:txEl>
                                          </p:spTgt>
                                        </p:tgtEl>
                                        <p:attrNameLst>
                                          <p:attrName>ppt_y</p:attrName>
                                        </p:attrNameLst>
                                      </p:cBhvr>
                                      <p:tavLst>
                                        <p:tav tm="0">
                                          <p:val>
                                            <p:strVal val="#ppt_y-1"/>
                                          </p:val>
                                        </p:tav>
                                        <p:tav tm="100000">
                                          <p:val>
                                            <p:strVal val="#ppt_y-(0.354*#ppt_w-0.172*#ppt_h)"/>
                                          </p:val>
                                        </p:tav>
                                      </p:tavLst>
                                    </p:anim>
                                    <p:anim calcmode="lin" valueType="num">
                                      <p:cBhvr>
                                        <p:cTn id="14" dur="156" decel="50000" autoRev="1" fill="hold">
                                          <p:stCondLst>
                                            <p:cond delay="455"/>
                                          </p:stCondLst>
                                        </p:cTn>
                                        <p:tgtEl>
                                          <p:spTgt spid="3">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15" dur="136" fill="hold">
                                          <p:stCondLst>
                                            <p:cond delay="864"/>
                                          </p:stCondLst>
                                        </p:cTn>
                                        <p:tgtEl>
                                          <p:spTgt spid="3">
                                            <p:txEl>
                                              <p:pRg st="2" end="2"/>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6000"/>
            <a:lum/>
          </a:blip>
          <a:srcRect/>
          <a:stretch>
            <a:fillRect t="-48000" b="-48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（二）实质性 </a:t>
            </a:r>
            <a:endParaRPr lang="zh-CN" altLang="en-US" dirty="0"/>
          </a:p>
        </p:txBody>
      </p:sp>
      <p:sp>
        <p:nvSpPr>
          <p:cNvPr id="3" name="内容占位符 2"/>
          <p:cNvSpPr>
            <a:spLocks noGrp="1"/>
          </p:cNvSpPr>
          <p:nvPr>
            <p:ph idx="1"/>
          </p:nvPr>
        </p:nvSpPr>
        <p:spPr/>
        <p:txBody>
          <a:bodyPr/>
          <a:lstStyle/>
          <a:p>
            <a:r>
              <a:rPr lang="zh-CN" altLang="en-US" dirty="0" smtClean="0"/>
              <a:t>    </a:t>
            </a:r>
            <a:endParaRPr lang="en-US" altLang="zh-CN" dirty="0" smtClean="0"/>
          </a:p>
          <a:p>
            <a:endParaRPr lang="en-US" altLang="zh-CN" dirty="0" smtClean="0"/>
          </a:p>
          <a:p>
            <a:r>
              <a:rPr lang="en-US" altLang="zh-CN" dirty="0" smtClean="0"/>
              <a:t>    </a:t>
            </a:r>
            <a:r>
              <a:rPr lang="zh-CN" altLang="en-US" dirty="0" smtClean="0"/>
              <a:t>所</a:t>
            </a:r>
            <a:r>
              <a:rPr lang="zh-CN" altLang="en-US" dirty="0" smtClean="0"/>
              <a:t>谓实质性，就是指证据欲证明的主张指向的是对案件裁判具有法律意义的待证事实。至于何为案件待证事实，主要由实体法所决定，通过当事人的诉讼主张表现出来。 </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70">
                                          <p:stCondLst>
                                            <p:cond delay="0"/>
                                          </p:stCondLst>
                                        </p:cTn>
                                        <p:tgtEl>
                                          <p:spTgt spid="2"/>
                                        </p:tgtEl>
                                      </p:cBhvr>
                                    </p:animEffect>
                                    <p:anim calcmode="lin" valueType="num">
                                      <p:cBhvr>
                                        <p:cTn id="8" dur="2733"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996"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996" tmFilter="0, 0; 0.125,0.2665; 0.25,0.4; 0.375,0.465; 0.5,0.5;  0.625,0.535; 0.75,0.6; 0.875,0.7335; 1,1">
                                          <p:stCondLst>
                                            <p:cond delay="996"/>
                                          </p:stCondLst>
                                        </p:cTn>
                                        <p:tgtEl>
                                          <p:spTgt spid="2"/>
                                        </p:tgtEl>
                                        <p:attrNameLst>
                                          <p:attrName>ppt_y</p:attrName>
                                        </p:attrNameLst>
                                      </p:cBhvr>
                                      <p:tavLst>
                                        <p:tav tm="0" fmla="#ppt_y-sin(pi*$)/9">
                                          <p:val>
                                            <p:fltVal val="0"/>
                                          </p:val>
                                        </p:tav>
                                        <p:tav tm="100000">
                                          <p:val>
                                            <p:fltVal val="1"/>
                                          </p:val>
                                        </p:tav>
                                      </p:tavLst>
                                    </p:anim>
                                    <p:anim calcmode="lin" valueType="num">
                                      <p:cBhvr>
                                        <p:cTn id="11" dur="498" tmFilter="0, 0; 0.125,0.2665; 0.25,0.4; 0.375,0.465; 0.5,0.5;  0.625,0.535; 0.75,0.6; 0.875,0.7335; 1,1">
                                          <p:stCondLst>
                                            <p:cond delay="1986"/>
                                          </p:stCondLst>
                                        </p:cTn>
                                        <p:tgtEl>
                                          <p:spTgt spid="2"/>
                                        </p:tgtEl>
                                        <p:attrNameLst>
                                          <p:attrName>ppt_y</p:attrName>
                                        </p:attrNameLst>
                                      </p:cBhvr>
                                      <p:tavLst>
                                        <p:tav tm="0" fmla="#ppt_y-sin(pi*$)/27">
                                          <p:val>
                                            <p:fltVal val="0"/>
                                          </p:val>
                                        </p:tav>
                                        <p:tav tm="100000">
                                          <p:val>
                                            <p:fltVal val="1"/>
                                          </p:val>
                                        </p:tav>
                                      </p:tavLst>
                                    </p:anim>
                                    <p:anim calcmode="lin" valueType="num">
                                      <p:cBhvr>
                                        <p:cTn id="12" dur="246" tmFilter="0, 0; 0.125,0.2665; 0.25,0.4; 0.375,0.465; 0.5,0.5;  0.625,0.535; 0.75,0.6; 0.875,0.7335; 1,1">
                                          <p:stCondLst>
                                            <p:cond delay="2484"/>
                                          </p:stCondLst>
                                        </p:cTn>
                                        <p:tgtEl>
                                          <p:spTgt spid="2"/>
                                        </p:tgtEl>
                                        <p:attrNameLst>
                                          <p:attrName>ppt_y</p:attrName>
                                        </p:attrNameLst>
                                      </p:cBhvr>
                                      <p:tavLst>
                                        <p:tav tm="0" fmla="#ppt_y-sin(pi*$)/81">
                                          <p:val>
                                            <p:fltVal val="0"/>
                                          </p:val>
                                        </p:tav>
                                        <p:tav tm="100000">
                                          <p:val>
                                            <p:fltVal val="1"/>
                                          </p:val>
                                        </p:tav>
                                      </p:tavLst>
                                    </p:anim>
                                    <p:animScale>
                                      <p:cBhvr>
                                        <p:cTn id="13" dur="39">
                                          <p:stCondLst>
                                            <p:cond delay="975"/>
                                          </p:stCondLst>
                                        </p:cTn>
                                        <p:tgtEl>
                                          <p:spTgt spid="2"/>
                                        </p:tgtEl>
                                      </p:cBhvr>
                                      <p:to x="100000" y="60000"/>
                                    </p:animScale>
                                    <p:animScale>
                                      <p:cBhvr>
                                        <p:cTn id="14" dur="249" decel="50000">
                                          <p:stCondLst>
                                            <p:cond delay="1014"/>
                                          </p:stCondLst>
                                        </p:cTn>
                                        <p:tgtEl>
                                          <p:spTgt spid="2"/>
                                        </p:tgtEl>
                                      </p:cBhvr>
                                      <p:to x="100000" y="100000"/>
                                    </p:animScale>
                                    <p:animScale>
                                      <p:cBhvr>
                                        <p:cTn id="15" dur="39">
                                          <p:stCondLst>
                                            <p:cond delay="1968"/>
                                          </p:stCondLst>
                                        </p:cTn>
                                        <p:tgtEl>
                                          <p:spTgt spid="2"/>
                                        </p:tgtEl>
                                      </p:cBhvr>
                                      <p:to x="100000" y="80000"/>
                                    </p:animScale>
                                    <p:animScale>
                                      <p:cBhvr>
                                        <p:cTn id="16" dur="249" decel="50000">
                                          <p:stCondLst>
                                            <p:cond delay="2007"/>
                                          </p:stCondLst>
                                        </p:cTn>
                                        <p:tgtEl>
                                          <p:spTgt spid="2"/>
                                        </p:tgtEl>
                                      </p:cBhvr>
                                      <p:to x="100000" y="100000"/>
                                    </p:animScale>
                                    <p:animScale>
                                      <p:cBhvr>
                                        <p:cTn id="17" dur="39">
                                          <p:stCondLst>
                                            <p:cond delay="2463"/>
                                          </p:stCondLst>
                                        </p:cTn>
                                        <p:tgtEl>
                                          <p:spTgt spid="2"/>
                                        </p:tgtEl>
                                      </p:cBhvr>
                                      <p:to x="100000" y="90000"/>
                                    </p:animScale>
                                    <p:animScale>
                                      <p:cBhvr>
                                        <p:cTn id="18" dur="249" decel="50000">
                                          <p:stCondLst>
                                            <p:cond delay="2502"/>
                                          </p:stCondLst>
                                        </p:cTn>
                                        <p:tgtEl>
                                          <p:spTgt spid="2"/>
                                        </p:tgtEl>
                                      </p:cBhvr>
                                      <p:to x="100000" y="100000"/>
                                    </p:animScale>
                                    <p:animScale>
                                      <p:cBhvr>
                                        <p:cTn id="19" dur="39">
                                          <p:stCondLst>
                                            <p:cond delay="2712"/>
                                          </p:stCondLst>
                                        </p:cTn>
                                        <p:tgtEl>
                                          <p:spTgt spid="2"/>
                                        </p:tgtEl>
                                      </p:cBhvr>
                                      <p:to x="100000" y="95000"/>
                                    </p:animScale>
                                    <p:animScale>
                                      <p:cBhvr>
                                        <p:cTn id="20" dur="249" decel="50000">
                                          <p:stCondLst>
                                            <p:cond delay="2751"/>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7" dur="10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10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1000" tmFilter="0,0; .5, 1; 1, 1"/>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5000"/>
            <a:lum/>
          </a:blip>
          <a:srcRect/>
          <a:stretch>
            <a:fillRect t="-52000" b="-52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    </a:t>
            </a:r>
            <a:endParaRPr lang="en-US" altLang="zh-CN" dirty="0" smtClean="0"/>
          </a:p>
          <a:p>
            <a:r>
              <a:rPr lang="en-US" altLang="zh-CN" dirty="0" smtClean="0"/>
              <a:t>    </a:t>
            </a:r>
            <a:r>
              <a:rPr lang="zh-CN" altLang="en-US" dirty="0" smtClean="0"/>
              <a:t>就裁判者而言，他不可能预先就知道客观存在的案件事实的真相。裁判者只能从被说服者的视角出发考虑问题。即使原告所提出的控告是对客观事实的正确反映，在裁判者看来，也仅仅是一种有待证明的关于过去事实的命题。</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300"/>
                                        <p:tgtEl>
                                          <p:spTgt spid="3">
                                            <p:txEl>
                                              <p:pRg st="1" end="1"/>
                                            </p:txEl>
                                          </p:spTgt>
                                        </p:tgtEl>
                                      </p:cBhvr>
                                    </p:animEffect>
                                    <p:anim calcmode="lin" valueType="num">
                                      <p:cBhvr>
                                        <p:cTn id="8" dur="12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200" fill="hold"/>
                                        <p:tgtEl>
                                          <p:spTgt spid="3">
                                            <p:txEl>
                                              <p:pRg st="1" end="1"/>
                                            </p:txEl>
                                          </p:spTgt>
                                        </p:tgtEl>
                                        <p:attrNameLst>
                                          <p:attrName>ppt_y</p:attrName>
                                        </p:attrNameLst>
                                      </p:cBhvr>
                                      <p:tavLst>
                                        <p:tav tm="0">
                                          <p:val>
                                            <p:strVal val="#ppt_y+0.31"/>
                                          </p:val>
                                        </p:tav>
                                        <p:tav tm="100000">
                                          <p:val>
                                            <p:strVal val="#ppt_y+0.31"/>
                                          </p:val>
                                        </p:tav>
                                      </p:tavLst>
                                    </p:anim>
                                    <p:anim calcmode="lin" valueType="num">
                                      <p:cBhvr>
                                        <p:cTn id="10" dur="1800" decel="50000" fill="hold">
                                          <p:stCondLst>
                                            <p:cond delay="1200"/>
                                          </p:stCondLst>
                                        </p:cTn>
                                        <p:tgtEl>
                                          <p:spTgt spid="3">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1800" decel="50000" fill="hold">
                                          <p:stCondLst>
                                            <p:cond delay="1200"/>
                                          </p:stCondLst>
                                        </p:cTn>
                                        <p:tgtEl>
                                          <p:spTgt spid="3">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9000"/>
            <a:lum/>
          </a:blip>
          <a:srcRect/>
          <a:stretch>
            <a:fillRect t="-6000" b="-6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lstStyle/>
          <a:p>
            <a:pPr>
              <a:buNone/>
            </a:pPr>
            <a:r>
              <a:rPr lang="zh-CN" altLang="en-US" dirty="0" smtClean="0"/>
              <a:t>   </a:t>
            </a:r>
            <a:endParaRPr lang="en-US" altLang="zh-CN" dirty="0" smtClean="0"/>
          </a:p>
          <a:p>
            <a:pPr>
              <a:buNone/>
            </a:pPr>
            <a:endParaRPr lang="en-US" altLang="zh-CN" dirty="0"/>
          </a:p>
          <a:p>
            <a:pPr>
              <a:buNone/>
            </a:pPr>
            <a:endParaRPr lang="en-US" altLang="zh-CN" dirty="0" smtClean="0"/>
          </a:p>
          <a:p>
            <a:pPr>
              <a:buNone/>
            </a:pPr>
            <a:r>
              <a:rPr lang="zh-CN" altLang="en-US" dirty="0" smtClean="0">
                <a:solidFill>
                  <a:srgbClr val="FF0000"/>
                </a:solidFill>
              </a:rPr>
              <a:t>       比</a:t>
            </a:r>
            <a:r>
              <a:rPr lang="zh-CN" altLang="en-US" dirty="0" smtClean="0">
                <a:solidFill>
                  <a:srgbClr val="FF0000"/>
                </a:solidFill>
              </a:rPr>
              <a:t>如，原告起诉说被告欠了他一笔钱，到期未还，要求被告偿还其债务。但是，原、被告之间是否确实存在这样的债权债务关系呢？裁判者不可能预先就知道。既然不了解“客观存在的案件事实”是什么，又怎么能依据“客观存在的案件事实”确定证据的关联性、确定收集调查证据的范围呢？</a:t>
            </a:r>
            <a:endParaRPr lang="zh-CN" altLang="en-US" dirty="0">
              <a:solidFill>
                <a:srgbClr val="FF000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Scale>
                                      <p:cBhvr>
                                        <p:cTn id="7" dur="2000" decel="50000" fill="hold">
                                          <p:stCondLst>
                                            <p:cond delay="0"/>
                                          </p:stCondLst>
                                        </p:cTn>
                                        <p:tgtEl>
                                          <p:spTgt spid="3">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3">
                                            <p:txEl>
                                              <p:pRg st="3" end="3"/>
                                            </p:txEl>
                                          </p:spTgt>
                                        </p:tgtEl>
                                        <p:attrNameLst>
                                          <p:attrName>ppt_x</p:attrName>
                                          <p:attrName>ppt_y</p:attrName>
                                        </p:attrNameLst>
                                      </p:cBhvr>
                                    </p:animMotion>
                                    <p:animEffect transition="in" filter="fade">
                                      <p:cBhvr>
                                        <p:cTn id="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5000"/>
            <a:lum/>
          </a:blip>
          <a:srcRect/>
          <a:stretch>
            <a:fillRect l="-36000" r="-36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5626121"/>
          </a:xfrm>
        </p:spPr>
        <p:txBody>
          <a:bodyPr/>
          <a:lstStyle/>
          <a:p>
            <a:endParaRPr lang="en-US" altLang="zh-CN" dirty="0" smtClean="0"/>
          </a:p>
          <a:p>
            <a:endParaRPr lang="en-US" altLang="zh-CN" dirty="0" smtClean="0"/>
          </a:p>
          <a:p>
            <a:r>
              <a:rPr lang="en-US" altLang="zh-CN" dirty="0" smtClean="0"/>
              <a:t>    </a:t>
            </a:r>
            <a:r>
              <a:rPr lang="zh-CN" altLang="en-US" dirty="0" smtClean="0"/>
              <a:t>因</a:t>
            </a:r>
            <a:r>
              <a:rPr lang="zh-CN" altLang="en-US" dirty="0" smtClean="0"/>
              <a:t>此，裁判者在判断证据的关联性时，“所指向的绝不可能是客观意义上的案件事实，而只能是起诉主张所描述的关于历史事实的命题</a:t>
            </a:r>
            <a:r>
              <a:rPr lang="zh-CN" altLang="en-US" dirty="0" smtClean="0"/>
              <a:t>。</a:t>
            </a:r>
            <a:endParaRPr lang="en-US" altLang="zh-CN" dirty="0" smtClean="0"/>
          </a:p>
          <a:p>
            <a:r>
              <a:rPr lang="en-US" altLang="zh-CN" dirty="0" smtClean="0"/>
              <a:t> </a:t>
            </a:r>
            <a:r>
              <a:rPr lang="en-US" altLang="zh-CN" dirty="0" smtClean="0"/>
              <a:t>   </a:t>
            </a:r>
            <a:r>
              <a:rPr lang="zh-CN" altLang="en-US" dirty="0" smtClean="0"/>
              <a:t>证</a:t>
            </a:r>
            <a:r>
              <a:rPr lang="zh-CN" altLang="en-US" dirty="0" smtClean="0"/>
              <a:t>据的关联性不可能是相对于案件客观事实的关联性。证据的关联性注重的是（而且必然是）证据与案件中的待证事实之间的关系。 </a:t>
            </a:r>
          </a:p>
          <a:p>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3">
                                            <p:txEl>
                                              <p:pRg st="2" end="2"/>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2" end="2"/>
                                            </p:txEl>
                                          </p:spTgt>
                                        </p:tgtEl>
                                        <p:attrNameLst>
                                          <p:attrName>ppt_w</p:attrName>
                                        </p:attrNameLst>
                                      </p:cBhvr>
                                    </p:anim>
                                    <p:anim by="(#ppt_w*0.50)" calcmode="lin" valueType="num">
                                      <p:cBhvr>
                                        <p:cTn id="8" dur="500" decel="50000" autoRev="1" fill="hold">
                                          <p:stCondLst>
                                            <p:cond delay="0"/>
                                          </p:stCondLst>
                                        </p:cTn>
                                        <p:tgtEl>
                                          <p:spTgt spid="3">
                                            <p:txEl>
                                              <p:pRg st="2" end="2"/>
                                            </p:txEl>
                                          </p:spTgt>
                                        </p:tgtEl>
                                        <p:attrNameLst>
                                          <p:attrName>ppt_x</p:attrName>
                                        </p:attrNameLst>
                                      </p:cBhvr>
                                    </p:anim>
                                    <p:anim from="(-#ppt_h/2)" to="(#ppt_y)" calcmode="lin" valueType="num">
                                      <p:cBhvr>
                                        <p:cTn id="9" dur="1000" fill="hold">
                                          <p:stCondLst>
                                            <p:cond delay="0"/>
                                          </p:stCondLst>
                                        </p:cTn>
                                        <p:tgtEl>
                                          <p:spTgt spid="3">
                                            <p:txEl>
                                              <p:pRg st="2" end="2"/>
                                            </p:txEl>
                                          </p:spTgt>
                                        </p:tgtEl>
                                        <p:attrNameLst>
                                          <p:attrName>ppt_y</p:attrName>
                                        </p:attrNameLst>
                                      </p:cBhvr>
                                    </p:anim>
                                    <p:animRot by="21600000">
                                      <p:cBhvr>
                                        <p:cTn id="10" dur="1000" fill="hold">
                                          <p:stCondLst>
                                            <p:cond delay="0"/>
                                          </p:stCondLst>
                                        </p:cTn>
                                        <p:tgtEl>
                                          <p:spTgt spid="3">
                                            <p:txEl>
                                              <p:pRg st="2" end="2"/>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3"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
                                        <p:tgtEl>
                                          <p:spTgt spid="3">
                                            <p:txEl>
                                              <p:pRg st="3" end="3"/>
                                            </p:txEl>
                                          </p:spTgt>
                                        </p:tgtEl>
                                      </p:cBhvr>
                                    </p:animEffect>
                                    <p:anim calcmode="lin" valueType="num">
                                      <p:cBhvr>
                                        <p:cTn id="16" dur="8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7" dur="800" fill="hold"/>
                                        <p:tgtEl>
                                          <p:spTgt spid="3">
                                            <p:txEl>
                                              <p:pRg st="3" end="3"/>
                                            </p:txEl>
                                          </p:spTgt>
                                        </p:tgtEl>
                                        <p:attrNameLst>
                                          <p:attrName>ppt_y</p:attrName>
                                        </p:attrNameLst>
                                      </p:cBhvr>
                                      <p:tavLst>
                                        <p:tav tm="0">
                                          <p:val>
                                            <p:strVal val="#ppt_y+0.31"/>
                                          </p:val>
                                        </p:tav>
                                        <p:tav tm="100000">
                                          <p:val>
                                            <p:strVal val="#ppt_y+0.31"/>
                                          </p:val>
                                        </p:tav>
                                      </p:tavLst>
                                    </p:anim>
                                    <p:anim calcmode="lin" valueType="num">
                                      <p:cBhvr>
                                        <p:cTn id="18" dur="1200" decel="50000" fill="hold">
                                          <p:stCondLst>
                                            <p:cond delay="800"/>
                                          </p:stCondLst>
                                        </p:cTn>
                                        <p:tgtEl>
                                          <p:spTgt spid="3">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 dur="1200" decel="50000" fill="hold">
                                          <p:stCondLst>
                                            <p:cond delay="800"/>
                                          </p:stCondLst>
                                        </p:cTn>
                                        <p:tgtEl>
                                          <p:spTgt spid="3">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（三）证明性与实质性的关系 </a:t>
            </a:r>
            <a:endParaRPr lang="zh-CN" altLang="en-US" dirty="0"/>
          </a:p>
        </p:txBody>
      </p:sp>
      <p:sp>
        <p:nvSpPr>
          <p:cNvPr id="3" name="内容占位符 2"/>
          <p:cNvSpPr>
            <a:spLocks noGrp="1"/>
          </p:cNvSpPr>
          <p:nvPr>
            <p:ph idx="1"/>
          </p:nvPr>
        </p:nvSpPr>
        <p:spPr/>
        <p:txBody>
          <a:bodyPr/>
          <a:lstStyle/>
          <a:p>
            <a:endParaRPr lang="en-US" altLang="zh-CN" dirty="0" smtClean="0"/>
          </a:p>
          <a:p>
            <a:endParaRPr lang="en-US" altLang="zh-CN" dirty="0" smtClean="0"/>
          </a:p>
          <a:p>
            <a:r>
              <a:rPr lang="en-US" altLang="zh-CN" dirty="0" smtClean="0"/>
              <a:t>    </a:t>
            </a:r>
            <a:r>
              <a:rPr lang="zh-CN" altLang="en-US" dirty="0" smtClean="0"/>
              <a:t>关</a:t>
            </a:r>
            <a:r>
              <a:rPr lang="zh-CN" altLang="en-US" dirty="0" smtClean="0"/>
              <a:t>联性是证明性和实质性的结合。</a:t>
            </a:r>
            <a:endParaRPr lang="en-US" altLang="zh-CN" dirty="0" smtClean="0"/>
          </a:p>
          <a:p>
            <a:r>
              <a:rPr lang="zh-CN" altLang="en-US" dirty="0" smtClean="0"/>
              <a:t>    其</a:t>
            </a:r>
            <a:r>
              <a:rPr lang="zh-CN" altLang="en-US" dirty="0" smtClean="0"/>
              <a:t>中，证明性是由证据与案件之间客观存在的逻辑联系所决定的，体现的是证据与案件之间的逻辑联系，因而可以说是证据的</a:t>
            </a:r>
            <a:r>
              <a:rPr lang="zh-CN" altLang="en-US" dirty="0" smtClean="0">
                <a:solidFill>
                  <a:srgbClr val="FF0000"/>
                </a:solidFill>
              </a:rPr>
              <a:t>自然属性</a:t>
            </a:r>
            <a:r>
              <a:rPr lang="zh-CN" altLang="en-US" dirty="0" smtClean="0"/>
              <a:t>。</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52" presetClass="entr" presetSubtype="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Scale>
                                      <p:cBhvr>
                                        <p:cTn id="25" dur="3000" decel="50000" fill="hold">
                                          <p:stCondLst>
                                            <p:cond delay="0"/>
                                          </p:stCondLst>
                                        </p:cTn>
                                        <p:tgtEl>
                                          <p:spTgt spid="3">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3000" decel="50000" fill="hold">
                                          <p:stCondLst>
                                            <p:cond delay="0"/>
                                          </p:stCondLst>
                                        </p:cTn>
                                        <p:tgtEl>
                                          <p:spTgt spid="3">
                                            <p:txEl>
                                              <p:pRg st="2" end="2"/>
                                            </p:txEl>
                                          </p:spTgt>
                                        </p:tgtEl>
                                        <p:attrNameLst>
                                          <p:attrName>ppt_x</p:attrName>
                                          <p:attrName>ppt_y</p:attrName>
                                        </p:attrNameLst>
                                      </p:cBhvr>
                                    </p:animMotion>
                                    <p:animEffect transition="in" filter="fade">
                                      <p:cBhvr>
                                        <p:cTn id="27" dur="3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3" presetClass="entr" presetSubtype="0"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fade">
                                      <p:cBhvr>
                                        <p:cTn id="32" dur="300"/>
                                        <p:tgtEl>
                                          <p:spTgt spid="3">
                                            <p:txEl>
                                              <p:pRg st="3" end="3"/>
                                            </p:txEl>
                                          </p:spTgt>
                                        </p:tgtEl>
                                      </p:cBhvr>
                                    </p:animEffect>
                                    <p:anim calcmode="lin" valueType="num">
                                      <p:cBhvr>
                                        <p:cTn id="33" dur="12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4" dur="1200" fill="hold"/>
                                        <p:tgtEl>
                                          <p:spTgt spid="3">
                                            <p:txEl>
                                              <p:pRg st="3" end="3"/>
                                            </p:txEl>
                                          </p:spTgt>
                                        </p:tgtEl>
                                        <p:attrNameLst>
                                          <p:attrName>ppt_y</p:attrName>
                                        </p:attrNameLst>
                                      </p:cBhvr>
                                      <p:tavLst>
                                        <p:tav tm="0">
                                          <p:val>
                                            <p:strVal val="#ppt_y+0.31"/>
                                          </p:val>
                                        </p:tav>
                                        <p:tav tm="100000">
                                          <p:val>
                                            <p:strVal val="#ppt_y+0.31"/>
                                          </p:val>
                                        </p:tav>
                                      </p:tavLst>
                                    </p:anim>
                                    <p:anim calcmode="lin" valueType="num">
                                      <p:cBhvr>
                                        <p:cTn id="35" dur="1800" decel="50000" fill="hold">
                                          <p:stCondLst>
                                            <p:cond delay="1200"/>
                                          </p:stCondLst>
                                        </p:cTn>
                                        <p:tgtEl>
                                          <p:spTgt spid="3">
                                            <p:txEl>
                                              <p:pRg st="3" end="3"/>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6" dur="1800" decel="50000" fill="hold">
                                          <p:stCondLst>
                                            <p:cond delay="1200"/>
                                          </p:stCondLst>
                                        </p:cTn>
                                        <p:tgtEl>
                                          <p:spTgt spid="3">
                                            <p:txEl>
                                              <p:pRg st="3" end="3"/>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71480"/>
            <a:ext cx="8229600" cy="5554683"/>
          </a:xfrm>
        </p:spPr>
        <p:txBody>
          <a:bodyPr>
            <a:normAutofit lnSpcReduction="10000"/>
          </a:bodyPr>
          <a:lstStyle/>
          <a:p>
            <a:r>
              <a:rPr lang="zh-CN" altLang="en-US" dirty="0" smtClean="0"/>
              <a:t>    案</a:t>
            </a:r>
            <a:r>
              <a:rPr lang="zh-CN" altLang="en-US" dirty="0" smtClean="0"/>
              <a:t>件待证事实主要是由实体法所决定的，证据必须能够证明对案件裁判具有重要意义的待证事实主张，证据才具有实质性。</a:t>
            </a:r>
            <a:endParaRPr lang="en-US" altLang="zh-CN" dirty="0" smtClean="0"/>
          </a:p>
          <a:p>
            <a:r>
              <a:rPr lang="zh-CN" altLang="en-US" dirty="0" smtClean="0"/>
              <a:t>    从</a:t>
            </a:r>
            <a:r>
              <a:rPr lang="zh-CN" altLang="en-US" dirty="0" smtClean="0"/>
              <a:t>这个意义上讲，实质性体现的则是实</a:t>
            </a:r>
            <a:r>
              <a:rPr lang="zh-CN" altLang="en-US" dirty="0" smtClean="0"/>
              <a:t>体法对</a:t>
            </a:r>
            <a:r>
              <a:rPr lang="zh-CN" altLang="en-US" dirty="0" smtClean="0"/>
              <a:t>证据的要求。</a:t>
            </a:r>
            <a:endParaRPr lang="en-US" altLang="zh-CN" dirty="0" smtClean="0"/>
          </a:p>
          <a:p>
            <a:r>
              <a:rPr lang="zh-CN" altLang="en-US" dirty="0" smtClean="0"/>
              <a:t>    可</a:t>
            </a:r>
            <a:r>
              <a:rPr lang="zh-CN" altLang="en-US" dirty="0" smtClean="0"/>
              <a:t>以说，证明性涉及的是逻辑问题，实质性涉及的是实体法问题。证明性和实质性相结合，证据才具有关联性。它们作为关联性的两个基本构成要素，无论欠缺二者中的哪一个要素，证据的关联性都不成立。</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20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2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2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2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2000"/>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p:cTn id="16" dur="2000" fill="hold"/>
                                        <p:tgtEl>
                                          <p:spTgt spid="3">
                                            <p:txEl>
                                              <p:pRg st="1" end="1"/>
                                            </p:txEl>
                                          </p:spTgt>
                                        </p:tgtEl>
                                        <p:attrNameLst>
                                          <p:attrName>ppt_w</p:attrName>
                                        </p:attrNameLst>
                                      </p:cBhvr>
                                      <p:tavLst>
                                        <p:tav tm="0">
                                          <p:val>
                                            <p:strVal val="#ppt_w*0.05"/>
                                          </p:val>
                                        </p:tav>
                                        <p:tav tm="100000">
                                          <p:val>
                                            <p:strVal val="#ppt_w"/>
                                          </p:val>
                                        </p:tav>
                                      </p:tavLst>
                                    </p:anim>
                                    <p:anim calcmode="lin" valueType="num">
                                      <p:cBhvr>
                                        <p:cTn id="17" dur="2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18" dur="2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9" dur="2000" fill="hold"/>
                                        <p:tgtEl>
                                          <p:spTgt spid="3">
                                            <p:txEl>
                                              <p:pRg st="1" end="1"/>
                                            </p:txEl>
                                          </p:spTgt>
                                        </p:tgtEl>
                                        <p:attrNameLst>
                                          <p:attrName>ppt_y</p:attrName>
                                        </p:attrNameLst>
                                      </p:cBhvr>
                                      <p:tavLst>
                                        <p:tav tm="0">
                                          <p:val>
                                            <p:strVal val="#ppt_y"/>
                                          </p:val>
                                        </p:tav>
                                        <p:tav tm="100000">
                                          <p:val>
                                            <p:strVal val="#ppt_y"/>
                                          </p:val>
                                        </p:tav>
                                      </p:tavLst>
                                    </p:anim>
                                    <p:animEffect transition="in" filter="fade">
                                      <p:cBhvr>
                                        <p:cTn id="20" dur="20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30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26" dur="3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27" dur="3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8" dur="30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29" dur="3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FFFF"/>
            </a:gs>
            <a:gs pos="7001">
              <a:srgbClr val="E6E6E6"/>
            </a:gs>
            <a:gs pos="32001">
              <a:srgbClr val="7D8496"/>
            </a:gs>
            <a:gs pos="47000">
              <a:srgbClr val="E6E6E6"/>
            </a:gs>
            <a:gs pos="85001">
              <a:srgbClr val="7D8496"/>
            </a:gs>
            <a:gs pos="100000">
              <a:srgbClr val="E6E6E6"/>
            </a:gs>
          </a:gsLst>
          <a:lin ang="5400000" scaled="0"/>
          <a:tileRect r="-100000" b="-100000"/>
        </a:gra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lstStyle/>
          <a:p>
            <a:r>
              <a:rPr lang="zh-CN" altLang="en-US" dirty="0" smtClean="0"/>
              <a:t>    </a:t>
            </a:r>
            <a:endParaRPr lang="en-US" altLang="zh-CN" dirty="0" smtClean="0"/>
          </a:p>
          <a:p>
            <a:r>
              <a:rPr lang="en-US" altLang="zh-CN" dirty="0" smtClean="0"/>
              <a:t> </a:t>
            </a:r>
            <a:r>
              <a:rPr lang="en-US" altLang="zh-CN" dirty="0" smtClean="0"/>
              <a:t>   </a:t>
            </a:r>
            <a:r>
              <a:rPr lang="zh-CN" altLang="en-US" dirty="0" smtClean="0"/>
              <a:t>就</a:t>
            </a:r>
            <a:r>
              <a:rPr lang="zh-CN" altLang="en-US" dirty="0" smtClean="0"/>
              <a:t>实质性与证明性的关系而言，有证明性未必就有实质性。</a:t>
            </a:r>
            <a:endParaRPr lang="en-US" altLang="zh-CN" dirty="0" smtClean="0"/>
          </a:p>
          <a:p>
            <a:r>
              <a:rPr lang="zh-CN" altLang="en-US" dirty="0" smtClean="0"/>
              <a:t>    一</a:t>
            </a:r>
            <a:r>
              <a:rPr lang="zh-CN" altLang="en-US" dirty="0" smtClean="0"/>
              <a:t>些证据可能与待证事项存在微弱的关联（即有一定的证明性）</a:t>
            </a:r>
            <a:endParaRPr lang="en-US" altLang="zh-CN" dirty="0" smtClean="0"/>
          </a:p>
          <a:p>
            <a:r>
              <a:rPr lang="zh-CN" altLang="en-US" dirty="0" smtClean="0"/>
              <a:t>    但</a:t>
            </a:r>
            <a:r>
              <a:rPr lang="zh-CN" altLang="en-US" dirty="0" smtClean="0"/>
              <a:t>是，这种关联太遥远，以致于对证明该待证事项几乎没有什么真正的法律意义，因此，这些证据也被认为是不具有实质性。</a:t>
            </a:r>
            <a:endParaRPr lang="en-US" altLang="zh-CN" dirty="0" smtClean="0"/>
          </a:p>
          <a:p>
            <a:r>
              <a:rPr lang="zh-CN" altLang="en-US" dirty="0" smtClean="0"/>
              <a:t>    从</a:t>
            </a:r>
            <a:r>
              <a:rPr lang="zh-CN" altLang="en-US" dirty="0" smtClean="0"/>
              <a:t>这个意义上，可以说，实质性描述的是关联性的程度。距离案件太遥远、证明性微弱的证据，就不具有实质性。</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p:cTn id="7" dur="1000" fill="hold"/>
                                        <p:tgtEl>
                                          <p:spTgt spid="3">
                                            <p:txEl>
                                              <p:pRg st="1" end="1"/>
                                            </p:txEl>
                                          </p:spTgt>
                                        </p:tgtEl>
                                        <p:attrNameLst>
                                          <p:attrName>ppt_w</p:attrName>
                                        </p:attrNameLst>
                                      </p:cBhvr>
                                      <p:tavLst>
                                        <p:tav tm="0">
                                          <p:val>
                                            <p:strVal val="#ppt_w+.3"/>
                                          </p:val>
                                        </p:tav>
                                        <p:tav tm="100000">
                                          <p:val>
                                            <p:strVal val="#ppt_w"/>
                                          </p:val>
                                        </p:tav>
                                      </p:tavLst>
                                    </p:anim>
                                    <p:anim calcmode="lin" valueType="num">
                                      <p:cBhvr>
                                        <p:cTn id="8"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9" dur="1000"/>
                                        <p:tgtEl>
                                          <p:spTgt spid="3">
                                            <p:txEl>
                                              <p:pRg st="1" end="1"/>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20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15" dur="2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16" dur="2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17" dur="20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18" dur="20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nodeType="clickEffect">
                                  <p:stCondLst>
                                    <p:cond delay="0"/>
                                  </p:stCondLst>
                                  <p:childTnLst>
                                    <p:animRot by="21600000">
                                      <p:cBhvr>
                                        <p:cTn id="22" dur="2000" fill="hold"/>
                                        <p:tgtEl>
                                          <p:spTgt spid="3">
                                            <p:txEl>
                                              <p:pRg st="3" end="3"/>
                                            </p:txEl>
                                          </p:spTgt>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ox(in)">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9000"/>
            <a:lum/>
          </a:blip>
          <a:srcRect/>
          <a:stretch>
            <a:fillRect l="-25000" r="-25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857250" indent="-857250">
              <a:buFont typeface="+mj-ea"/>
              <a:buAutoNum type="ea1JpnChsDbPeriod" startAt="3"/>
            </a:pPr>
            <a:r>
              <a:rPr lang="zh-CN" altLang="en-US" dirty="0" smtClean="0"/>
              <a:t>关</a:t>
            </a:r>
            <a:r>
              <a:rPr lang="zh-CN" altLang="en-US" dirty="0" smtClean="0"/>
              <a:t>联性的判断</a:t>
            </a:r>
            <a:endParaRPr lang="zh-CN" altLang="en-US" dirty="0"/>
          </a:p>
        </p:txBody>
      </p:sp>
      <p:sp>
        <p:nvSpPr>
          <p:cNvPr id="3" name="内容占位符 2"/>
          <p:cNvSpPr>
            <a:spLocks noGrp="1"/>
          </p:cNvSpPr>
          <p:nvPr>
            <p:ph idx="1"/>
          </p:nvPr>
        </p:nvSpPr>
        <p:spPr>
          <a:xfrm>
            <a:off x="457200" y="1600200"/>
            <a:ext cx="8229600" cy="4972072"/>
          </a:xfrm>
        </p:spPr>
        <p:txBody>
          <a:bodyPr>
            <a:normAutofit/>
          </a:bodyPr>
          <a:lstStyle/>
          <a:p>
            <a:r>
              <a:rPr lang="zh-CN" altLang="en-US" dirty="0" smtClean="0"/>
              <a:t>    对</a:t>
            </a:r>
            <a:r>
              <a:rPr lang="zh-CN" altLang="en-US" dirty="0" smtClean="0"/>
              <a:t>关联性的判断其实并没有固定的标准，这只是一个经验问题，很大程度上依赖于人们的常识与经验来判断。法官在判断证据的关联性时，主要依据一般的逻辑和经验进行。</a:t>
            </a:r>
            <a:endParaRPr lang="en-US" altLang="zh-CN" dirty="0" smtClean="0"/>
          </a:p>
          <a:p>
            <a:r>
              <a:rPr lang="zh-CN" altLang="en-US" dirty="0" smtClean="0"/>
              <a:t>    关</a:t>
            </a:r>
            <a:r>
              <a:rPr lang="zh-CN" altLang="en-US" dirty="0" smtClean="0"/>
              <a:t>联性包括证明性和实质性这两个基本构成要素，因此，判断证据是否具有关联性，实质上就是判断证据是否具有证明性和实质性。</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2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2"/>
                                        </p:tgtEl>
                                        <p:attrNameLst>
                                          <p:attrName>ppt_x</p:attrName>
                                          <p:attrName>ppt_y</p:attrName>
                                        </p:attrNameLst>
                                      </p:cBhvr>
                                    </p:animMotion>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ox(in)">
                                      <p:cBhvr>
                                        <p:cTn id="14" dur="2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plus(in)">
                                      <p:cBhvr>
                                        <p:cTn id="19"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3000"/>
            <a:lum/>
          </a:blip>
          <a:srcRect/>
          <a:stretch>
            <a:fillRect t="-20000" b="-20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证据的属性之</a:t>
            </a:r>
            <a:endParaRPr lang="zh-CN" altLang="en-US" dirty="0"/>
          </a:p>
        </p:txBody>
      </p:sp>
      <p:sp>
        <p:nvSpPr>
          <p:cNvPr id="3" name="副标题 2"/>
          <p:cNvSpPr>
            <a:spLocks noGrp="1"/>
          </p:cNvSpPr>
          <p:nvPr>
            <p:ph idx="1"/>
          </p:nvPr>
        </p:nvSpPr>
        <p:spPr/>
        <p:txBody>
          <a:bodyPr>
            <a:normAutofit/>
          </a:bodyPr>
          <a:lstStyle/>
          <a:p>
            <a:pPr algn="ctr"/>
            <a:endParaRPr lang="en-US" altLang="zh-CN" sz="4800" dirty="0" smtClean="0">
              <a:solidFill>
                <a:srgbClr val="FF0000"/>
              </a:solidFill>
              <a:latin typeface="宋体" pitchFamily="2" charset="-122"/>
              <a:ea typeface="宋体" pitchFamily="2" charset="-122"/>
            </a:endParaRPr>
          </a:p>
          <a:p>
            <a:pPr algn="ctr">
              <a:buNone/>
            </a:pPr>
            <a:r>
              <a:rPr lang="zh-CN" altLang="en-US" sz="9600" dirty="0" smtClean="0">
                <a:solidFill>
                  <a:srgbClr val="FF0000"/>
                </a:solidFill>
                <a:latin typeface="宋体" pitchFamily="2" charset="-122"/>
                <a:ea typeface="宋体" pitchFamily="2" charset="-122"/>
              </a:rPr>
              <a:t>关联性</a:t>
            </a:r>
          </a:p>
          <a:p>
            <a:pPr algn="ctr"/>
            <a:endParaRPr lang="en-US" altLang="zh-CN" sz="4800" dirty="0" smtClean="0">
              <a:solidFill>
                <a:srgbClr val="FF0000"/>
              </a:solidFill>
              <a:latin typeface="宋体" pitchFamily="2" charset="-122"/>
              <a:ea typeface="宋体" pitchFamily="2"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3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4000"/>
            <a:lum/>
          </a:blip>
          <a:srcRect/>
          <a:stretch>
            <a:fillRect l="-18000" r="-18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（一）证明性的判断</a:t>
            </a:r>
            <a:endParaRPr lang="zh-CN" altLang="en-US" dirty="0"/>
          </a:p>
        </p:txBody>
      </p:sp>
      <p:sp>
        <p:nvSpPr>
          <p:cNvPr id="3" name="内容占位符 2"/>
          <p:cNvSpPr>
            <a:spLocks noGrp="1"/>
          </p:cNvSpPr>
          <p:nvPr>
            <p:ph idx="1"/>
          </p:nvPr>
        </p:nvSpPr>
        <p:spPr>
          <a:xfrm>
            <a:off x="304800" y="1357298"/>
            <a:ext cx="8686800" cy="4722827"/>
          </a:xfrm>
        </p:spPr>
        <p:txBody>
          <a:bodyPr>
            <a:normAutofit/>
          </a:bodyPr>
          <a:lstStyle/>
          <a:p>
            <a:endParaRPr lang="en-US" altLang="zh-CN" dirty="0" smtClean="0"/>
          </a:p>
          <a:p>
            <a:pPr>
              <a:buNone/>
            </a:pPr>
            <a:r>
              <a:rPr lang="en-US" altLang="zh-CN" dirty="0" smtClean="0"/>
              <a:t>     </a:t>
            </a:r>
            <a:r>
              <a:rPr lang="zh-CN" altLang="en-US" sz="3600" dirty="0" smtClean="0"/>
              <a:t>如</a:t>
            </a:r>
            <a:r>
              <a:rPr lang="zh-CN" altLang="en-US" sz="3600" dirty="0" smtClean="0"/>
              <a:t>何判断某一项证据是否具有证明性呢</a:t>
            </a:r>
            <a:r>
              <a:rPr lang="zh-CN" altLang="en-US" sz="3600" dirty="0" smtClean="0"/>
              <a:t>？</a:t>
            </a:r>
            <a:endParaRPr lang="en-US" altLang="zh-CN" sz="3600" dirty="0" smtClean="0"/>
          </a:p>
          <a:p>
            <a:pPr>
              <a:buNone/>
            </a:pPr>
            <a:r>
              <a:rPr lang="en-US" altLang="zh-CN" sz="3600" dirty="0" smtClean="0"/>
              <a:t> </a:t>
            </a:r>
            <a:r>
              <a:rPr lang="en-US" altLang="zh-CN" sz="3600" dirty="0" smtClean="0"/>
              <a:t>    </a:t>
            </a:r>
            <a:r>
              <a:rPr lang="zh-CN" altLang="en-US" sz="3600" dirty="0" smtClean="0"/>
              <a:t>学</a:t>
            </a:r>
            <a:r>
              <a:rPr lang="zh-CN" altLang="en-US" sz="3600" dirty="0" smtClean="0"/>
              <a:t>者们提出了诸多的判断方法。无论如何，证明性是证据支持其欲证明的事实主张成立的一种“倾向性”，是一种可能性，也就是一种概率。</a:t>
            </a:r>
            <a:endParaRPr lang="zh-CN" altLang="en-US" sz="36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5000"/>
            <a:lum/>
          </a:blip>
          <a:srcRect/>
          <a:stretch>
            <a:fillRect t="-15000" b="-15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304800" y="928670"/>
            <a:ext cx="8686800" cy="5151455"/>
          </a:xfrm>
        </p:spPr>
        <p:txBody>
          <a:bodyPr/>
          <a:lstStyle/>
          <a:p>
            <a:r>
              <a:rPr lang="zh-CN" altLang="en-US" dirty="0" smtClean="0"/>
              <a:t>    </a:t>
            </a:r>
            <a:endParaRPr lang="en-US" altLang="zh-CN" dirty="0" smtClean="0"/>
          </a:p>
          <a:p>
            <a:r>
              <a:rPr lang="en-US" altLang="zh-CN" dirty="0" smtClean="0"/>
              <a:t> </a:t>
            </a:r>
            <a:r>
              <a:rPr lang="en-US" altLang="zh-CN" dirty="0" smtClean="0"/>
              <a:t>   </a:t>
            </a:r>
            <a:r>
              <a:rPr lang="zh-CN" altLang="en-US" dirty="0" smtClean="0"/>
              <a:t>因</a:t>
            </a:r>
            <a:r>
              <a:rPr lang="zh-CN" altLang="en-US" dirty="0" smtClean="0"/>
              <a:t>此，尽管学者们提出的判断证明性的具体方法多种多样，但归根结底，最终都落实到可能性大小（也就是概率大小）的比较问题</a:t>
            </a:r>
            <a:r>
              <a:rPr lang="zh-CN" altLang="en-US" dirty="0" smtClean="0"/>
              <a:t>。         </a:t>
            </a:r>
            <a:r>
              <a:rPr lang="zh-CN" altLang="en-US" dirty="0" smtClean="0">
                <a:solidFill>
                  <a:srgbClr val="FF0000"/>
                </a:solidFill>
              </a:rPr>
              <a:t>概</a:t>
            </a:r>
            <a:r>
              <a:rPr lang="zh-CN" altLang="en-US" dirty="0" smtClean="0">
                <a:solidFill>
                  <a:srgbClr val="FF0000"/>
                </a:solidFill>
              </a:rPr>
              <a:t>括地讲，如果提出的证据使其欲证明的事实主张的成立更为可能或者更无可能，那么，该证据就具有证明性。</a:t>
            </a:r>
            <a:r>
              <a:rPr lang="zh-CN" altLang="en-US" dirty="0" smtClean="0"/>
              <a:t>这就是判断证据证明性的最基本的方法。</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plus(in)">
                                      <p:cBhvr>
                                        <p:cTn id="7" dur="3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1000"/>
            <a:lum/>
          </a:blip>
          <a:srcRect/>
          <a:stretch>
            <a:fillRect t="-52000" b="-5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（二）实质性的判断</a:t>
            </a:r>
            <a:endParaRPr lang="zh-CN" altLang="en-US" dirty="0"/>
          </a:p>
        </p:txBody>
      </p:sp>
      <p:sp>
        <p:nvSpPr>
          <p:cNvPr id="3" name="内容占位符 2"/>
          <p:cNvSpPr>
            <a:spLocks noGrp="1"/>
          </p:cNvSpPr>
          <p:nvPr>
            <p:ph idx="1"/>
          </p:nvPr>
        </p:nvSpPr>
        <p:spPr/>
        <p:txBody>
          <a:bodyPr/>
          <a:lstStyle/>
          <a:p>
            <a:r>
              <a:rPr lang="zh-CN" altLang="en-US" dirty="0" smtClean="0"/>
              <a:t>  </a:t>
            </a:r>
            <a:endParaRPr lang="en-US" altLang="zh-CN" dirty="0" smtClean="0"/>
          </a:p>
          <a:p>
            <a:endParaRPr lang="en-US" altLang="zh-CN" dirty="0" smtClean="0"/>
          </a:p>
          <a:p>
            <a:r>
              <a:rPr lang="en-US" altLang="zh-CN" dirty="0" smtClean="0"/>
              <a:t>    </a:t>
            </a:r>
            <a:r>
              <a:rPr lang="zh-CN" altLang="en-US" dirty="0" smtClean="0"/>
              <a:t>证</a:t>
            </a:r>
            <a:r>
              <a:rPr lang="zh-CN" altLang="en-US" dirty="0" smtClean="0"/>
              <a:t>据的实质性涉及的是证据与案件待证事实之间的关系。判断某项证据是否具有实质性，其</a:t>
            </a:r>
            <a:r>
              <a:rPr lang="zh-CN" altLang="en-US" dirty="0" smtClean="0">
                <a:solidFill>
                  <a:srgbClr val="FF0000"/>
                </a:solidFill>
              </a:rPr>
              <a:t>关键就在于考察证据欲证明的是不是案件待证事实。</a:t>
            </a:r>
            <a:endParaRPr lang="zh-CN" altLang="en-US" dirty="0">
              <a:solidFill>
                <a:srgbClr val="FF000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strVal val="#ppt_w+.3"/>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iterate type="lt">
                                    <p:tmPct val="5000"/>
                                  </p:iterate>
                                  <p:childTnLst>
                                    <p:set>
                                      <p:cBhvr>
                                        <p:cTn id="13" dur="1" fill="hold">
                                          <p:stCondLst>
                                            <p:cond delay="0"/>
                                          </p:stCondLst>
                                        </p:cTn>
                                        <p:tgtEl>
                                          <p:spTgt spid="3">
                                            <p:txEl>
                                              <p:pRg st="2" end="2"/>
                                            </p:txEl>
                                          </p:spTgt>
                                        </p:tgtEl>
                                        <p:attrNameLst>
                                          <p:attrName>style.visibility</p:attrName>
                                        </p:attrNameLst>
                                      </p:cBhvr>
                                      <p:to>
                                        <p:strVal val="visible"/>
                                      </p:to>
                                    </p:set>
                                    <p:anim calcmode="lin" valueType="num">
                                      <p:cBhvr>
                                        <p:cTn id="14"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5" dur="2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16" dur="2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6000"/>
            <a:lum/>
          </a:blip>
          <a:srcRect/>
          <a:stretch>
            <a:fillRect t="-12000" b="-12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428604"/>
            <a:ext cx="8401080" cy="6143668"/>
          </a:xfrm>
        </p:spPr>
        <p:txBody>
          <a:bodyPr/>
          <a:lstStyle/>
          <a:p>
            <a:endParaRPr lang="en-US" altLang="zh-CN" dirty="0" smtClean="0"/>
          </a:p>
          <a:p>
            <a:r>
              <a:rPr lang="en-US" altLang="zh-CN" dirty="0" smtClean="0"/>
              <a:t> </a:t>
            </a:r>
            <a:r>
              <a:rPr lang="en-US" altLang="zh-CN" dirty="0" smtClean="0"/>
              <a:t> </a:t>
            </a:r>
          </a:p>
          <a:p>
            <a:r>
              <a:rPr lang="en-US" altLang="zh-CN" dirty="0" smtClean="0"/>
              <a:t> </a:t>
            </a:r>
            <a:r>
              <a:rPr lang="en-US" altLang="zh-CN" dirty="0" smtClean="0"/>
              <a:t>   </a:t>
            </a:r>
            <a:r>
              <a:rPr lang="zh-CN" altLang="en-US" dirty="0" smtClean="0"/>
              <a:t>因</a:t>
            </a:r>
            <a:r>
              <a:rPr lang="zh-CN" altLang="en-US" dirty="0" smtClean="0"/>
              <a:t>此，判断证据的实质性，首先就是要理清什么是案件待证事实</a:t>
            </a:r>
            <a:r>
              <a:rPr lang="zh-CN" altLang="en-US" dirty="0" smtClean="0"/>
              <a:t>。</a:t>
            </a:r>
            <a:endParaRPr lang="en-US" altLang="zh-CN" dirty="0" smtClean="0"/>
          </a:p>
          <a:p>
            <a:r>
              <a:rPr lang="en-US" altLang="zh-CN" dirty="0" smtClean="0"/>
              <a:t> </a:t>
            </a:r>
            <a:r>
              <a:rPr lang="en-US" altLang="zh-CN" dirty="0" smtClean="0"/>
              <a:t>   </a:t>
            </a:r>
            <a:r>
              <a:rPr lang="zh-CN" altLang="en-US" dirty="0" smtClean="0"/>
              <a:t>一</a:t>
            </a:r>
            <a:r>
              <a:rPr lang="zh-CN" altLang="en-US" dirty="0" smtClean="0"/>
              <a:t>般情况下，待证事实就是争议事实，因为只有存在争议的事实才有证明的必要，不存在争议的事实不需要证明。如果证据要证明的事项不是争议中的事项，那么，该证据就不具有实质性，也就没有关联性。</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2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4"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from="(-#ppt_w/2)" to="(#ppt_x)" calcmode="lin" valueType="num">
                                      <p:cBhvr>
                                        <p:cTn id="13" dur="1800" fill="hold">
                                          <p:stCondLst>
                                            <p:cond delay="0"/>
                                          </p:stCondLst>
                                        </p:cTn>
                                        <p:tgtEl>
                                          <p:spTgt spid="3">
                                            <p:txEl>
                                              <p:pRg st="3" end="3"/>
                                            </p:txEl>
                                          </p:spTgt>
                                        </p:tgtEl>
                                        <p:attrNameLst>
                                          <p:attrName>ppt_x</p:attrName>
                                        </p:attrNameLst>
                                      </p:cBhvr>
                                    </p:anim>
                                    <p:anim from="0" to="-1.0" calcmode="lin" valueType="num">
                                      <p:cBhvr>
                                        <p:cTn id="14" dur="600" decel="50000" autoRev="1" fill="hold">
                                          <p:stCondLst>
                                            <p:cond delay="1800"/>
                                          </p:stCondLst>
                                        </p:cTn>
                                        <p:tgtEl>
                                          <p:spTgt spid="3">
                                            <p:txEl>
                                              <p:pRg st="3" end="3"/>
                                            </p:txEl>
                                          </p:spTgt>
                                        </p:tgtEl>
                                        <p:attrNameLst>
                                          <p:attrName>xshear</p:attrName>
                                        </p:attrNameLst>
                                      </p:cBhvr>
                                    </p:anim>
                                    <p:animScale>
                                      <p:cBhvr>
                                        <p:cTn id="15" dur="600" decel="100000" autoRev="1" fill="hold">
                                          <p:stCondLst>
                                            <p:cond delay="1800"/>
                                          </p:stCondLst>
                                        </p:cTn>
                                        <p:tgtEl>
                                          <p:spTgt spid="3">
                                            <p:txEl>
                                              <p:pRg st="3" end="3"/>
                                            </p:txEl>
                                          </p:spTgt>
                                        </p:tgtEl>
                                      </p:cBhvr>
                                      <p:from x="100000" y="100000"/>
                                      <p:to x="80000" y="100000"/>
                                    </p:animScale>
                                    <p:anim by="(#ppt_h/3+#ppt_w*0.1)" calcmode="lin" valueType="num">
                                      <p:cBhvr additive="sum">
                                        <p:cTn id="16" dur="600" decel="100000" autoRev="1" fill="hold">
                                          <p:stCondLst>
                                            <p:cond delay="1800"/>
                                          </p:stCondLst>
                                        </p:cTn>
                                        <p:tgtEl>
                                          <p:spTgt spid="3">
                                            <p:txEl>
                                              <p:pRg st="3" end="3"/>
                                            </p:txEl>
                                          </p:spTgt>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8000"/>
            <a:lum/>
          </a:blip>
          <a:srcRect/>
          <a:stretch>
            <a:fillRect l="-3000" r="-3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鸣谢</a:t>
            </a:r>
            <a:endParaRPr lang="zh-CN" altLang="en-US" dirty="0"/>
          </a:p>
        </p:txBody>
      </p:sp>
      <p:sp>
        <p:nvSpPr>
          <p:cNvPr id="4" name="矩形 3"/>
          <p:cNvSpPr/>
          <p:nvPr/>
        </p:nvSpPr>
        <p:spPr>
          <a:xfrm>
            <a:off x="642910" y="2786058"/>
            <a:ext cx="5561776" cy="923330"/>
          </a:xfrm>
          <a:prstGeom prst="rect">
            <a:avLst/>
          </a:prstGeom>
          <a:noFill/>
        </p:spPr>
        <p:txBody>
          <a:bodyPr wrap="square" lIns="91440" tIns="45720" rIns="91440" bIns="45720">
            <a:spAutoFit/>
            <a:scene3d>
              <a:camera prst="orthographicFront"/>
              <a:lightRig rig="balanced" dir="t">
                <a:rot lat="0" lon="0" rev="2100000"/>
              </a:lightRig>
            </a:scene3d>
            <a:sp3d extrusionH="57150" prstMaterial="metal">
              <a:bevelT w="38100" h="25400"/>
              <a:contourClr>
                <a:schemeClr val="bg2"/>
              </a:contourClr>
            </a:sp3d>
          </a:bodyPr>
          <a:lstStyle/>
          <a:p>
            <a:pPr algn="ctr"/>
            <a:r>
              <a:rPr lang="zh-CN" altLang="en-US" sz="5400" b="1" cap="none" spc="0" dirty="0" smtClean="0">
                <a:ln w="50800"/>
                <a:solidFill>
                  <a:schemeClr val="bg1">
                    <a:shade val="50000"/>
                  </a:schemeClr>
                </a:solidFill>
                <a:effectLst/>
              </a:rPr>
              <a:t>      谢   谢！</a:t>
            </a:r>
            <a:endParaRPr lang="zh-CN" altLang="en-US" sz="5400" b="1" cap="none" spc="0" dirty="0">
              <a:ln w="50800"/>
              <a:solidFill>
                <a:schemeClr val="bg1">
                  <a:shade val="50000"/>
                </a:schemeClr>
              </a:solidFill>
              <a:effectLst/>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9000"/>
            <a:lum/>
          </a:blip>
          <a:srcRect/>
          <a:stretch>
            <a:fillRect l="-13000" r="-13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基本内容</a:t>
            </a:r>
            <a:endParaRPr lang="zh-CN" altLang="en-US" dirty="0"/>
          </a:p>
        </p:txBody>
      </p:sp>
      <p:sp>
        <p:nvSpPr>
          <p:cNvPr id="3" name="内容占位符 2"/>
          <p:cNvSpPr>
            <a:spLocks noGrp="1"/>
          </p:cNvSpPr>
          <p:nvPr>
            <p:ph idx="1"/>
          </p:nvPr>
        </p:nvSpPr>
        <p:spPr>
          <a:xfrm>
            <a:off x="304800" y="1554162"/>
            <a:ext cx="8686800" cy="5303838"/>
          </a:xfrm>
        </p:spPr>
        <p:txBody>
          <a:bodyPr>
            <a:normAutofit/>
          </a:bodyPr>
          <a:lstStyle/>
          <a:p>
            <a:pPr>
              <a:buClr>
                <a:schemeClr val="tx1"/>
              </a:buClr>
              <a:buSzPct val="100000"/>
              <a:buFont typeface="Wingdings" pitchFamily="2" charset="2"/>
              <a:buChar char="p"/>
            </a:pPr>
            <a:r>
              <a:rPr lang="zh-CN" altLang="en-US" b="1" dirty="0" smtClean="0"/>
              <a:t>关联性概述</a:t>
            </a:r>
            <a:endParaRPr lang="en-US" altLang="zh-CN" b="1" dirty="0" smtClean="0"/>
          </a:p>
          <a:p>
            <a:pPr>
              <a:buClr>
                <a:schemeClr val="tx1"/>
              </a:buClr>
              <a:buSzPct val="100000"/>
              <a:buFont typeface="Wingdings" pitchFamily="2" charset="2"/>
              <a:buChar char="p"/>
            </a:pPr>
            <a:r>
              <a:rPr lang="zh-CN" altLang="en-US" b="1" dirty="0" smtClean="0"/>
              <a:t>涵义的界定</a:t>
            </a:r>
            <a:endParaRPr lang="en-US" altLang="zh-CN" b="1" dirty="0" smtClean="0"/>
          </a:p>
          <a:p>
            <a:pPr marL="514350" indent="-514350">
              <a:buClr>
                <a:schemeClr val="tx1"/>
              </a:buClr>
              <a:buSzPct val="100000"/>
              <a:buFont typeface="+mj-lt"/>
              <a:buAutoNum type="alphaLcPeriod"/>
            </a:pPr>
            <a:r>
              <a:rPr lang="zh-CN" altLang="en-US" sz="2400" dirty="0" smtClean="0">
                <a:latin typeface="宋体" pitchFamily="2" charset="-122"/>
                <a:ea typeface="宋体" pitchFamily="2" charset="-122"/>
              </a:rPr>
              <a:t>实质</a:t>
            </a:r>
            <a:r>
              <a:rPr lang="zh-CN" altLang="en-US" sz="2400" dirty="0" smtClean="0">
                <a:latin typeface="宋体" pitchFamily="2" charset="-122"/>
                <a:ea typeface="宋体" pitchFamily="2" charset="-122"/>
              </a:rPr>
              <a:t>性 </a:t>
            </a:r>
            <a:endParaRPr lang="en-US" altLang="zh-CN" sz="2400" dirty="0" smtClean="0">
              <a:latin typeface="宋体" pitchFamily="2" charset="-122"/>
              <a:ea typeface="宋体" pitchFamily="2" charset="-122"/>
            </a:endParaRPr>
          </a:p>
          <a:p>
            <a:pPr marL="514350" indent="-514350">
              <a:buClr>
                <a:schemeClr val="tx1"/>
              </a:buClr>
              <a:buSzPct val="100000"/>
              <a:buFont typeface="+mj-lt"/>
              <a:buAutoNum type="alphaLcPeriod" startAt="2"/>
            </a:pPr>
            <a:r>
              <a:rPr lang="zh-CN" altLang="en-US" sz="2400" dirty="0" smtClean="0">
                <a:latin typeface="宋体" pitchFamily="2" charset="-122"/>
                <a:ea typeface="宋体" pitchFamily="2" charset="-122"/>
              </a:rPr>
              <a:t>证明</a:t>
            </a:r>
            <a:r>
              <a:rPr lang="zh-CN" altLang="en-US" sz="2400" dirty="0" smtClean="0">
                <a:latin typeface="宋体" pitchFamily="2" charset="-122"/>
                <a:ea typeface="宋体" pitchFamily="2" charset="-122"/>
              </a:rPr>
              <a:t>性</a:t>
            </a:r>
            <a:endParaRPr lang="en-US" altLang="zh-CN" sz="2400" dirty="0" smtClean="0">
              <a:latin typeface="宋体" pitchFamily="2" charset="-122"/>
              <a:ea typeface="宋体" pitchFamily="2" charset="-122"/>
            </a:endParaRPr>
          </a:p>
          <a:p>
            <a:pPr marL="514350" indent="-514350">
              <a:buClr>
                <a:schemeClr val="tx1"/>
              </a:buClr>
              <a:buSzPct val="100000"/>
              <a:buFont typeface="+mj-lt"/>
              <a:buAutoNum type="alphaLcPeriod" startAt="3"/>
            </a:pPr>
            <a:r>
              <a:rPr lang="zh-CN" altLang="en-US" sz="2400" dirty="0" smtClean="0">
                <a:latin typeface="宋体" pitchFamily="2" charset="-122"/>
                <a:ea typeface="宋体" pitchFamily="2" charset="-122"/>
              </a:rPr>
              <a:t>证明</a:t>
            </a:r>
            <a:r>
              <a:rPr lang="zh-CN" altLang="en-US" sz="2400" dirty="0" smtClean="0">
                <a:latin typeface="宋体" pitchFamily="2" charset="-122"/>
                <a:ea typeface="宋体" pitchFamily="2" charset="-122"/>
              </a:rPr>
              <a:t>性与实质性的关系</a:t>
            </a:r>
            <a:endParaRPr lang="en-US" altLang="zh-CN" sz="2400" dirty="0" smtClean="0">
              <a:latin typeface="宋体" pitchFamily="2" charset="-122"/>
              <a:ea typeface="宋体" pitchFamily="2" charset="-122"/>
            </a:endParaRPr>
          </a:p>
          <a:p>
            <a:pPr>
              <a:buClr>
                <a:schemeClr val="tx1"/>
              </a:buClr>
              <a:buSzPct val="100000"/>
              <a:buFont typeface="Wingdings" pitchFamily="2" charset="2"/>
              <a:buChar char="p"/>
            </a:pPr>
            <a:r>
              <a:rPr lang="zh-CN" altLang="en-US" b="1" dirty="0" smtClean="0"/>
              <a:t>关联性的判断</a:t>
            </a:r>
            <a:endParaRPr lang="en-US" altLang="zh-CN" b="1" dirty="0" smtClean="0"/>
          </a:p>
          <a:p>
            <a:pPr marL="514350" indent="-514350">
              <a:buClr>
                <a:schemeClr val="tx1"/>
              </a:buClr>
              <a:buSzPct val="100000"/>
              <a:buFont typeface="+mj-lt"/>
              <a:buAutoNum type="alphaLcPeriod"/>
            </a:pPr>
            <a:r>
              <a:rPr lang="zh-CN" altLang="en-US" sz="2400" dirty="0" smtClean="0">
                <a:latin typeface="宋体" pitchFamily="2" charset="-122"/>
                <a:ea typeface="宋体" pitchFamily="2" charset="-122"/>
              </a:rPr>
              <a:t>实质性判断</a:t>
            </a:r>
            <a:endParaRPr lang="en-US" altLang="zh-CN" sz="2400" dirty="0" smtClean="0">
              <a:latin typeface="宋体" pitchFamily="2" charset="-122"/>
              <a:ea typeface="宋体" pitchFamily="2" charset="-122"/>
            </a:endParaRPr>
          </a:p>
          <a:p>
            <a:pPr marL="514350" indent="-514350">
              <a:buClr>
                <a:schemeClr val="tx1"/>
              </a:buClr>
              <a:buSzPct val="100000"/>
              <a:buFont typeface="+mj-lt"/>
              <a:buAutoNum type="alphaLcPeriod" startAt="2"/>
            </a:pPr>
            <a:r>
              <a:rPr lang="zh-CN" altLang="en-US" sz="2400" dirty="0" smtClean="0">
                <a:latin typeface="宋体" pitchFamily="2" charset="-122"/>
                <a:ea typeface="宋体" pitchFamily="2" charset="-122"/>
              </a:rPr>
              <a:t>证明</a:t>
            </a:r>
            <a:r>
              <a:rPr lang="zh-CN" altLang="en-US" sz="2400" dirty="0" smtClean="0">
                <a:latin typeface="宋体" pitchFamily="2" charset="-122"/>
                <a:ea typeface="宋体" pitchFamily="2" charset="-122"/>
              </a:rPr>
              <a:t>性判断</a:t>
            </a:r>
            <a:endParaRPr lang="en-US" altLang="zh-CN" sz="2400" dirty="0" smtClean="0">
              <a:latin typeface="宋体" pitchFamily="2" charset="-122"/>
              <a:ea typeface="宋体" pitchFamily="2" charset="-122"/>
            </a:endParaRPr>
          </a:p>
          <a:p>
            <a:pPr>
              <a:buFont typeface="Wingdings" pitchFamily="2" charset="2"/>
              <a:buChar char="l"/>
            </a:pPr>
            <a:endParaRPr lang="en-US" altLang="zh-CN" dirty="0" smtClean="0"/>
          </a:p>
          <a:p>
            <a:pPr>
              <a:buFont typeface="Wingdings" pitchFamily="2" charset="2"/>
              <a:buChar char="Ø"/>
            </a:pPr>
            <a:endParaRPr lang="en-US" altLang="zh-CN" dirty="0" smtClean="0"/>
          </a:p>
          <a:p>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3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3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diamond(in)">
                                      <p:cBhvr>
                                        <p:cTn id="19" dur="2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8" presetClass="entr" presetSubtype="16"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diamond(in)">
                                      <p:cBhvr>
                                        <p:cTn id="24" dur="20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ntr" presetSubtype="16"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diamond(in)">
                                      <p:cBhvr>
                                        <p:cTn id="29" dur="20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blinds(horizontal)">
                                      <p:cBhvr>
                                        <p:cTn id="34" dur="500"/>
                                        <p:tgtEl>
                                          <p:spTgt spid="3">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diamond(in)">
                                      <p:cBhvr>
                                        <p:cTn id="45" dur="2000"/>
                                        <p:tgtEl>
                                          <p:spTgt spid="3">
                                            <p:txEl>
                                              <p:pRg st="6" end="6"/>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8" presetClass="entr" presetSubtype="16" fill="hold" nodeType="click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Effect transition="in" filter="diamond(in)">
                                      <p:cBhvr>
                                        <p:cTn id="50"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4000"/>
            <a:lum/>
          </a:blip>
          <a:srcRect/>
          <a:stretch>
            <a:fillRect l="-4000" r="-4000"/>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0" y="0"/>
            <a:ext cx="9144000" cy="6858000"/>
          </a:xfrm>
        </p:spPr>
        <p:txBody>
          <a:bodyPr>
            <a:normAutofit/>
          </a:bodyPr>
          <a:lstStyle/>
          <a:p>
            <a:pPr>
              <a:buNone/>
            </a:pPr>
            <a:endParaRPr lang="en-US" altLang="zh-CN" dirty="0" smtClean="0"/>
          </a:p>
          <a:p>
            <a:pPr>
              <a:buNone/>
            </a:pPr>
            <a:r>
              <a:rPr lang="zh-CN" altLang="en-US" b="1" dirty="0" smtClean="0">
                <a:latin typeface="+mj-ea"/>
                <a:ea typeface="+mj-ea"/>
              </a:rPr>
              <a:t>概述</a:t>
            </a:r>
            <a:endParaRPr lang="en-US" altLang="zh-CN" b="1" dirty="0">
              <a:latin typeface="+mj-ea"/>
              <a:ea typeface="+mj-ea"/>
            </a:endParaRPr>
          </a:p>
          <a:p>
            <a:pPr marL="857250" indent="-857250">
              <a:buClr>
                <a:schemeClr val="tx1"/>
              </a:buClr>
              <a:buSzPct val="100000"/>
              <a:buFont typeface="+mj-ea"/>
              <a:buAutoNum type="ea1JpnChsDbPeriod"/>
            </a:pPr>
            <a:r>
              <a:rPr lang="zh-CN" altLang="en-US" sz="4000" b="1" dirty="0" smtClean="0"/>
              <a:t>关联性概述</a:t>
            </a:r>
            <a:endParaRPr lang="en-US" altLang="zh-CN" sz="4000" b="1" dirty="0" smtClean="0"/>
          </a:p>
          <a:p>
            <a:r>
              <a:rPr lang="zh-CN" altLang="en-US" sz="4400" dirty="0" smtClean="0">
                <a:ea typeface="楷体_GB2312" pitchFamily="49" charset="-122"/>
              </a:rPr>
              <a:t>   证</a:t>
            </a:r>
            <a:r>
              <a:rPr lang="zh-CN" altLang="en-US" sz="4400" dirty="0" smtClean="0">
                <a:ea typeface="楷体_GB2312" pitchFamily="49" charset="-122"/>
              </a:rPr>
              <a:t>据的关联性，又称证据的相关性，是证据的基本属性（或称基本特征）之一。</a:t>
            </a:r>
            <a:endParaRPr lang="en-US" altLang="zh-CN" sz="4400" dirty="0" smtClean="0"/>
          </a:p>
          <a:p>
            <a:r>
              <a:rPr lang="zh-CN" altLang="en-US" sz="4400" dirty="0" smtClean="0">
                <a:ea typeface="楷体_GB2312" pitchFamily="49" charset="-122"/>
              </a:rPr>
              <a:t>   证</a:t>
            </a:r>
            <a:r>
              <a:rPr lang="zh-CN" altLang="en-US" sz="4400" dirty="0" smtClean="0">
                <a:ea typeface="楷体_GB2312" pitchFamily="49" charset="-122"/>
              </a:rPr>
              <a:t>据的关联性是证据适格的基础性条件。关联性是证据进入诉讼的</a:t>
            </a:r>
            <a:r>
              <a:rPr lang="zh-CN" altLang="en-US" sz="4400" dirty="0" smtClean="0">
                <a:solidFill>
                  <a:srgbClr val="FF0000"/>
                </a:solidFill>
                <a:ea typeface="楷体_GB2312" pitchFamily="49" charset="-122"/>
              </a:rPr>
              <a:t>第一道</a:t>
            </a:r>
            <a:r>
              <a:rPr lang="zh-CN" altLang="en-US" sz="4400" dirty="0" smtClean="0">
                <a:ea typeface="楷体_GB2312" pitchFamily="49" charset="-122"/>
              </a:rPr>
              <a:t>“门槛”。 </a:t>
            </a:r>
            <a:endParaRPr lang="en-US" altLang="zh-CN" sz="4400" dirty="0" smtClean="0">
              <a:ea typeface="楷体_GB2312" pitchFamily="49" charset="-122"/>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20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3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3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ox(in)">
                                      <p:cBhvr>
                                        <p:cTn id="18" dur="3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4000"/>
            <a:lum/>
          </a:blip>
          <a:srcRect/>
          <a:stretch>
            <a:fillRect t="-3000" b="-3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涵义的界定</a:t>
            </a:r>
            <a:endParaRPr lang="zh-CN" altLang="en-US" dirty="0"/>
          </a:p>
        </p:txBody>
      </p:sp>
      <p:sp>
        <p:nvSpPr>
          <p:cNvPr id="3" name="内容占位符 2"/>
          <p:cNvSpPr>
            <a:spLocks noGrp="1"/>
          </p:cNvSpPr>
          <p:nvPr>
            <p:ph idx="1"/>
          </p:nvPr>
        </p:nvSpPr>
        <p:spPr>
          <a:xfrm>
            <a:off x="304800" y="1554162"/>
            <a:ext cx="8686800" cy="5303838"/>
          </a:xfrm>
        </p:spPr>
        <p:txBody>
          <a:bodyPr>
            <a:normAutofit lnSpcReduction="10000"/>
          </a:bodyPr>
          <a:lstStyle/>
          <a:p>
            <a:pPr marL="857250" indent="-857250">
              <a:buClr>
                <a:schemeClr val="tx1"/>
              </a:buClr>
              <a:buFont typeface="+mj-ea"/>
              <a:buAutoNum type="ea1JpnChsDbPeriod" startAt="2"/>
            </a:pPr>
            <a:r>
              <a:rPr lang="zh-CN" altLang="en-US" sz="4400" b="1" dirty="0" smtClean="0">
                <a:latin typeface="+mn-ea"/>
              </a:rPr>
              <a:t>涵义的界定</a:t>
            </a:r>
            <a:endParaRPr lang="en-US" altLang="zh-CN" sz="4400" b="1" dirty="0" smtClean="0">
              <a:latin typeface="+mn-ea"/>
            </a:endParaRPr>
          </a:p>
          <a:p>
            <a:pPr>
              <a:buNone/>
            </a:pPr>
            <a:r>
              <a:rPr lang="en-US" altLang="zh-CN" sz="4400" dirty="0" smtClean="0"/>
              <a:t>    </a:t>
            </a:r>
            <a:r>
              <a:rPr lang="zh-CN" altLang="en-US" sz="4400" dirty="0" smtClean="0">
                <a:solidFill>
                  <a:srgbClr val="0070C0"/>
                </a:solidFill>
              </a:rPr>
              <a:t> 证</a:t>
            </a:r>
            <a:r>
              <a:rPr lang="zh-CN" altLang="en-US" sz="4400" dirty="0" smtClean="0">
                <a:solidFill>
                  <a:srgbClr val="0070C0"/>
                </a:solidFill>
              </a:rPr>
              <a:t>据的关联性，就是证据必须与案件待证事实之间存在一定的联系</a:t>
            </a:r>
            <a:r>
              <a:rPr lang="zh-CN" altLang="en-US" sz="4400" dirty="0" smtClean="0">
                <a:solidFill>
                  <a:srgbClr val="0070C0"/>
                </a:solidFill>
              </a:rPr>
              <a:t>。</a:t>
            </a:r>
            <a:endParaRPr lang="en-US" altLang="zh-CN" sz="4400" dirty="0" smtClean="0">
              <a:solidFill>
                <a:srgbClr val="0070C0"/>
              </a:solidFill>
            </a:endParaRPr>
          </a:p>
          <a:p>
            <a:r>
              <a:rPr lang="zh-CN" altLang="en-US" sz="4400" dirty="0" smtClean="0">
                <a:solidFill>
                  <a:srgbClr val="0070C0"/>
                </a:solidFill>
              </a:rPr>
              <a:t>    然</a:t>
            </a:r>
            <a:r>
              <a:rPr lang="zh-CN" altLang="en-US" sz="4400" dirty="0" smtClean="0">
                <a:solidFill>
                  <a:srgbClr val="0070C0"/>
                </a:solidFill>
              </a:rPr>
              <a:t>而，这样的界定过于简单，不能准确地说明关联性的实质内涵。</a:t>
            </a:r>
            <a:endParaRPr lang="en-US" altLang="zh-CN" sz="4400" dirty="0" smtClean="0">
              <a:solidFill>
                <a:srgbClr val="0070C0"/>
              </a:solidFill>
            </a:endParaRPr>
          </a:p>
          <a:p>
            <a:r>
              <a:rPr lang="zh-CN" altLang="en-US" dirty="0" smtClean="0"/>
              <a:t> </a:t>
            </a: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3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3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3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3"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3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9" dur="30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52000"/>
            <a:lum/>
          </a:blip>
          <a:srcRect/>
          <a:stretch>
            <a:fillRect t="-41000" b="-41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涵义的界定</a:t>
            </a:r>
            <a:endParaRPr lang="zh-CN" altLang="en-US" dirty="0"/>
          </a:p>
        </p:txBody>
      </p:sp>
      <p:sp>
        <p:nvSpPr>
          <p:cNvPr id="3" name="内容占位符 2"/>
          <p:cNvSpPr>
            <a:spLocks noGrp="1"/>
          </p:cNvSpPr>
          <p:nvPr>
            <p:ph idx="1"/>
          </p:nvPr>
        </p:nvSpPr>
        <p:spPr/>
        <p:txBody>
          <a:bodyPr>
            <a:normAutofit lnSpcReduction="10000"/>
          </a:bodyPr>
          <a:lstStyle/>
          <a:p>
            <a:r>
              <a:rPr lang="zh-CN" altLang="en-US" sz="4800" dirty="0" smtClean="0"/>
              <a:t>    我</a:t>
            </a:r>
            <a:r>
              <a:rPr lang="zh-CN" altLang="en-US" sz="4800" dirty="0" smtClean="0"/>
              <a:t>国大陆法学界认为，证据的关联性，指的是作为证据内容的事实与案件事实之间存在某种联系</a:t>
            </a:r>
            <a:r>
              <a:rPr lang="zh-CN" altLang="en-US" sz="4800" dirty="0" smtClean="0"/>
              <a:t>。</a:t>
            </a:r>
            <a:endParaRPr lang="en-US" altLang="zh-CN" sz="4800" dirty="0" smtClean="0"/>
          </a:p>
          <a:p>
            <a:r>
              <a:rPr lang="en-US" altLang="zh-CN" sz="4800" dirty="0" smtClean="0">
                <a:solidFill>
                  <a:srgbClr val="FF0000"/>
                </a:solidFill>
              </a:rPr>
              <a:t> </a:t>
            </a:r>
            <a:r>
              <a:rPr lang="en-US" altLang="zh-CN" sz="4800" dirty="0" smtClean="0">
                <a:solidFill>
                  <a:srgbClr val="FF0000"/>
                </a:solidFill>
              </a:rPr>
              <a:t>   </a:t>
            </a:r>
            <a:r>
              <a:rPr lang="zh-CN" altLang="en-US" sz="4800" dirty="0" smtClean="0">
                <a:solidFill>
                  <a:srgbClr val="FF0000"/>
                </a:solidFill>
              </a:rPr>
              <a:t>关</a:t>
            </a:r>
            <a:r>
              <a:rPr lang="zh-CN" altLang="en-US" sz="4800" dirty="0" smtClean="0">
                <a:solidFill>
                  <a:srgbClr val="FF0000"/>
                </a:solidFill>
              </a:rPr>
              <a:t>联性是实质性和证明性的结合</a:t>
            </a:r>
            <a:r>
              <a:rPr lang="zh-CN" altLang="en-US" sz="4800" dirty="0" smtClean="0"/>
              <a:t>。</a:t>
            </a:r>
            <a:endParaRPr lang="zh-CN" altLang="en-US" sz="48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3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870">
                                          <p:stCondLst>
                                            <p:cond delay="0"/>
                                          </p:stCondLst>
                                        </p:cTn>
                                        <p:tgtEl>
                                          <p:spTgt spid="3">
                                            <p:txEl>
                                              <p:pRg st="1" end="1"/>
                                            </p:txEl>
                                          </p:spTgt>
                                        </p:tgtEl>
                                      </p:cBhvr>
                                    </p:animEffect>
                                    <p:anim calcmode="lin" valueType="num">
                                      <p:cBhvr>
                                        <p:cTn id="13" dur="2733"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14" dur="996"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5" dur="996" tmFilter="0, 0; 0.125,0.2665; 0.25,0.4; 0.375,0.465; 0.5,0.5;  0.625,0.535; 0.75,0.6; 0.875,0.7335; 1,1">
                                          <p:stCondLst>
                                            <p:cond delay="996"/>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6" dur="498" tmFilter="0, 0; 0.125,0.2665; 0.25,0.4; 0.375,0.465; 0.5,0.5;  0.625,0.535; 0.75,0.6; 0.875,0.7335; 1,1">
                                          <p:stCondLst>
                                            <p:cond delay="1986"/>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7" dur="246" tmFilter="0, 0; 0.125,0.2665; 0.25,0.4; 0.375,0.465; 0.5,0.5;  0.625,0.535; 0.75,0.6; 0.875,0.7335; 1,1">
                                          <p:stCondLst>
                                            <p:cond delay="2484"/>
                                          </p:stCondLst>
                                        </p:cTn>
                                        <p:tgtEl>
                                          <p:spTgt spid="3">
                                            <p:txEl>
                                              <p:pRg st="1" end="1"/>
                                            </p:txEl>
                                          </p:spTgt>
                                        </p:tgtEl>
                                        <p:attrNameLst>
                                          <p:attrName>ppt_y</p:attrName>
                                        </p:attrNameLst>
                                      </p:cBhvr>
                                      <p:tavLst>
                                        <p:tav tm="0" fmla="#ppt_y-sin(pi*$)/81">
                                          <p:val>
                                            <p:fltVal val="0"/>
                                          </p:val>
                                        </p:tav>
                                        <p:tav tm="100000">
                                          <p:val>
                                            <p:fltVal val="1"/>
                                          </p:val>
                                        </p:tav>
                                      </p:tavLst>
                                    </p:anim>
                                    <p:animScale>
                                      <p:cBhvr>
                                        <p:cTn id="18" dur="39">
                                          <p:stCondLst>
                                            <p:cond delay="975"/>
                                          </p:stCondLst>
                                        </p:cTn>
                                        <p:tgtEl>
                                          <p:spTgt spid="3">
                                            <p:txEl>
                                              <p:pRg st="1" end="1"/>
                                            </p:txEl>
                                          </p:spTgt>
                                        </p:tgtEl>
                                      </p:cBhvr>
                                      <p:to x="100000" y="60000"/>
                                    </p:animScale>
                                    <p:animScale>
                                      <p:cBhvr>
                                        <p:cTn id="19" dur="249" decel="50000">
                                          <p:stCondLst>
                                            <p:cond delay="1014"/>
                                          </p:stCondLst>
                                        </p:cTn>
                                        <p:tgtEl>
                                          <p:spTgt spid="3">
                                            <p:txEl>
                                              <p:pRg st="1" end="1"/>
                                            </p:txEl>
                                          </p:spTgt>
                                        </p:tgtEl>
                                      </p:cBhvr>
                                      <p:to x="100000" y="100000"/>
                                    </p:animScale>
                                    <p:animScale>
                                      <p:cBhvr>
                                        <p:cTn id="20" dur="39">
                                          <p:stCondLst>
                                            <p:cond delay="1968"/>
                                          </p:stCondLst>
                                        </p:cTn>
                                        <p:tgtEl>
                                          <p:spTgt spid="3">
                                            <p:txEl>
                                              <p:pRg st="1" end="1"/>
                                            </p:txEl>
                                          </p:spTgt>
                                        </p:tgtEl>
                                      </p:cBhvr>
                                      <p:to x="100000" y="80000"/>
                                    </p:animScale>
                                    <p:animScale>
                                      <p:cBhvr>
                                        <p:cTn id="21" dur="249" decel="50000">
                                          <p:stCondLst>
                                            <p:cond delay="2007"/>
                                          </p:stCondLst>
                                        </p:cTn>
                                        <p:tgtEl>
                                          <p:spTgt spid="3">
                                            <p:txEl>
                                              <p:pRg st="1" end="1"/>
                                            </p:txEl>
                                          </p:spTgt>
                                        </p:tgtEl>
                                      </p:cBhvr>
                                      <p:to x="100000" y="100000"/>
                                    </p:animScale>
                                    <p:animScale>
                                      <p:cBhvr>
                                        <p:cTn id="22" dur="39">
                                          <p:stCondLst>
                                            <p:cond delay="2463"/>
                                          </p:stCondLst>
                                        </p:cTn>
                                        <p:tgtEl>
                                          <p:spTgt spid="3">
                                            <p:txEl>
                                              <p:pRg st="1" end="1"/>
                                            </p:txEl>
                                          </p:spTgt>
                                        </p:tgtEl>
                                      </p:cBhvr>
                                      <p:to x="100000" y="90000"/>
                                    </p:animScale>
                                    <p:animScale>
                                      <p:cBhvr>
                                        <p:cTn id="23" dur="249" decel="50000">
                                          <p:stCondLst>
                                            <p:cond delay="2502"/>
                                          </p:stCondLst>
                                        </p:cTn>
                                        <p:tgtEl>
                                          <p:spTgt spid="3">
                                            <p:txEl>
                                              <p:pRg st="1" end="1"/>
                                            </p:txEl>
                                          </p:spTgt>
                                        </p:tgtEl>
                                      </p:cBhvr>
                                      <p:to x="100000" y="100000"/>
                                    </p:animScale>
                                    <p:animScale>
                                      <p:cBhvr>
                                        <p:cTn id="24" dur="39">
                                          <p:stCondLst>
                                            <p:cond delay="2712"/>
                                          </p:stCondLst>
                                        </p:cTn>
                                        <p:tgtEl>
                                          <p:spTgt spid="3">
                                            <p:txEl>
                                              <p:pRg st="1" end="1"/>
                                            </p:txEl>
                                          </p:spTgt>
                                        </p:tgtEl>
                                      </p:cBhvr>
                                      <p:to x="100000" y="95000"/>
                                    </p:animScale>
                                    <p:animScale>
                                      <p:cBhvr>
                                        <p:cTn id="25" dur="249" decel="50000">
                                          <p:stCondLst>
                                            <p:cond delay="2751"/>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3000"/>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涵义的界定</a:t>
            </a:r>
            <a:endParaRPr lang="zh-CN" altLang="en-US" dirty="0"/>
          </a:p>
        </p:txBody>
      </p:sp>
      <p:sp>
        <p:nvSpPr>
          <p:cNvPr id="3" name="内容占位符 2"/>
          <p:cNvSpPr>
            <a:spLocks noGrp="1"/>
          </p:cNvSpPr>
          <p:nvPr>
            <p:ph idx="1"/>
          </p:nvPr>
        </p:nvSpPr>
        <p:spPr/>
        <p:txBody>
          <a:bodyPr>
            <a:normAutofit/>
          </a:bodyPr>
          <a:lstStyle/>
          <a:p>
            <a:r>
              <a:rPr lang="zh-CN" altLang="en-US" sz="4400" dirty="0" smtClean="0"/>
              <a:t>    </a:t>
            </a:r>
            <a:r>
              <a:rPr lang="zh-CN" altLang="en-US" sz="4400" dirty="0" smtClean="0">
                <a:solidFill>
                  <a:srgbClr val="7030A0"/>
                </a:solidFill>
              </a:rPr>
              <a:t>关</a:t>
            </a:r>
            <a:r>
              <a:rPr lang="zh-CN" altLang="en-US" sz="4400" dirty="0" smtClean="0">
                <a:solidFill>
                  <a:srgbClr val="7030A0"/>
                </a:solidFill>
              </a:rPr>
              <a:t>联性不涉及证据的真假和证明价值，其侧重的是证据与证明对象之间的形式性关系，即证据相对于证明对象是否具有实质性，以及证据对于证明对象是否具有证明性。</a:t>
            </a:r>
            <a:endParaRPr lang="zh-CN" altLang="en-US" sz="4400" dirty="0">
              <a:solidFill>
                <a:srgbClr val="7030A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3000" fill="hold"/>
                                        <p:tgtEl>
                                          <p:spTgt spid="3">
                                            <p:txEl>
                                              <p:pRg st="0" end="0"/>
                                            </p:txEl>
                                          </p:spTgt>
                                        </p:tgtEl>
                                        <p:attrNameLst>
                                          <p:attrName>ppt_w</p:attrName>
                                        </p:attrNameLst>
                                      </p:cBhvr>
                                      <p:tavLst>
                                        <p:tav tm="0">
                                          <p:val>
                                            <p:strVal val="#ppt_w*0.05"/>
                                          </p:val>
                                        </p:tav>
                                        <p:tav tm="100000">
                                          <p:val>
                                            <p:strVal val="#ppt_w"/>
                                          </p:val>
                                        </p:tav>
                                      </p:tavLst>
                                    </p:anim>
                                    <p:anim calcmode="lin" valueType="num">
                                      <p:cBhvr>
                                        <p:cTn id="8" dur="3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9" dur="3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0" dur="3000" fill="hold"/>
                                        <p:tgtEl>
                                          <p:spTgt spid="3">
                                            <p:txEl>
                                              <p:pRg st="0" end="0"/>
                                            </p:txEl>
                                          </p:spTgt>
                                        </p:tgtEl>
                                        <p:attrNameLst>
                                          <p:attrName>ppt_y</p:attrName>
                                        </p:attrNameLst>
                                      </p:cBhvr>
                                      <p:tavLst>
                                        <p:tav tm="0">
                                          <p:val>
                                            <p:strVal val="#ppt_y"/>
                                          </p:val>
                                        </p:tav>
                                        <p:tav tm="100000">
                                          <p:val>
                                            <p:strVal val="#ppt_y"/>
                                          </p:val>
                                        </p:tav>
                                      </p:tavLst>
                                    </p:anim>
                                    <p:animEffect transition="in" filter="fade">
                                      <p:cBhvr>
                                        <p:cTn id="11" dur="3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9000"/>
            <a:lum/>
          </a:blip>
          <a:srcRect/>
          <a:stretch>
            <a:fillRect l="-15000" r="-15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chemeClr val="tx2">
                    <a:lumMod val="50000"/>
                  </a:schemeClr>
                </a:solidFill>
              </a:rPr>
              <a:t>（一）证明性 </a:t>
            </a:r>
            <a:endParaRPr lang="zh-CN" altLang="en-US" dirty="0">
              <a:solidFill>
                <a:schemeClr val="tx2">
                  <a:lumMod val="50000"/>
                </a:schemeClr>
              </a:solidFill>
            </a:endParaRPr>
          </a:p>
        </p:txBody>
      </p:sp>
      <p:sp>
        <p:nvSpPr>
          <p:cNvPr id="3" name="内容占位符 2"/>
          <p:cNvSpPr>
            <a:spLocks noGrp="1"/>
          </p:cNvSpPr>
          <p:nvPr>
            <p:ph idx="1"/>
          </p:nvPr>
        </p:nvSpPr>
        <p:spPr/>
        <p:txBody>
          <a:bodyPr>
            <a:normAutofit/>
          </a:bodyPr>
          <a:lstStyle/>
          <a:p>
            <a:r>
              <a:rPr lang="zh-CN" altLang="en-US" dirty="0" smtClean="0"/>
              <a:t>   </a:t>
            </a:r>
            <a:endParaRPr lang="en-US" altLang="zh-CN" dirty="0" smtClean="0"/>
          </a:p>
          <a:p>
            <a:r>
              <a:rPr lang="en-US" altLang="zh-CN" dirty="0" smtClean="0"/>
              <a:t> </a:t>
            </a:r>
            <a:r>
              <a:rPr lang="en-US" altLang="zh-CN" dirty="0" smtClean="0"/>
              <a:t>   </a:t>
            </a:r>
            <a:r>
              <a:rPr lang="zh-CN" altLang="en-US" dirty="0" smtClean="0">
                <a:solidFill>
                  <a:srgbClr val="00B0F0"/>
                </a:solidFill>
              </a:rPr>
              <a:t>所</a:t>
            </a:r>
            <a:r>
              <a:rPr lang="zh-CN" altLang="en-US" dirty="0" smtClean="0">
                <a:solidFill>
                  <a:srgbClr val="00B0F0"/>
                </a:solidFill>
              </a:rPr>
              <a:t>谓证明性，换言之，就是具有证明价值，指的是所提出的证据支持其欲证明的事实主张成立的倾向性，是依据逻辑或者经验而使欲证明的事实主张更为可能或更无可能的能</a:t>
            </a:r>
            <a:r>
              <a:rPr lang="zh-CN" altLang="en-US" dirty="0" smtClean="0">
                <a:solidFill>
                  <a:srgbClr val="00B0F0"/>
                </a:solidFill>
              </a:rPr>
              <a:t>力。</a:t>
            </a:r>
            <a:endParaRPr lang="en-US" altLang="zh-CN" dirty="0" smtClean="0">
              <a:solidFill>
                <a:srgbClr val="00B0F0"/>
              </a:solidFill>
            </a:endParaRPr>
          </a:p>
          <a:p>
            <a:r>
              <a:rPr lang="en-US" altLang="zh-CN" dirty="0" smtClean="0"/>
              <a:t> </a:t>
            </a:r>
            <a:r>
              <a:rPr lang="en-US" altLang="zh-CN" dirty="0" smtClean="0"/>
              <a:t> </a:t>
            </a:r>
          </a:p>
          <a:p>
            <a:pPr>
              <a:buNone/>
            </a:pPr>
            <a:r>
              <a:rPr lang="en-US" altLang="zh-CN" dirty="0" smtClean="0">
                <a:solidFill>
                  <a:schemeClr val="bg2">
                    <a:lumMod val="25000"/>
                  </a:schemeClr>
                </a:solidFill>
              </a:rPr>
              <a:t>      </a:t>
            </a:r>
            <a:r>
              <a:rPr lang="zh-CN" altLang="en-US" dirty="0" smtClean="0">
                <a:solidFill>
                  <a:schemeClr val="bg2">
                    <a:lumMod val="25000"/>
                  </a:schemeClr>
                </a:solidFill>
              </a:rPr>
              <a:t>影</a:t>
            </a:r>
            <a:r>
              <a:rPr lang="zh-CN" altLang="en-US" dirty="0" smtClean="0">
                <a:solidFill>
                  <a:schemeClr val="bg2">
                    <a:lumMod val="25000"/>
                  </a:schemeClr>
                </a:solidFill>
              </a:rPr>
              <a:t>响当事人主张的事实存在的可能性的证据，就具有证明性。</a:t>
            </a:r>
            <a:endParaRPr lang="zh-CN" altLang="en-US" dirty="0">
              <a:solidFill>
                <a:schemeClr val="bg2">
                  <a:lumMod val="25000"/>
                </a:schemeClr>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870">
                                          <p:stCondLst>
                                            <p:cond delay="0"/>
                                          </p:stCondLst>
                                        </p:cTn>
                                        <p:tgtEl>
                                          <p:spTgt spid="2"/>
                                        </p:tgtEl>
                                      </p:cBhvr>
                                    </p:animEffect>
                                    <p:anim calcmode="lin" valueType="num">
                                      <p:cBhvr>
                                        <p:cTn id="8" dur="2733"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996"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996" tmFilter="0, 0; 0.125,0.2665; 0.25,0.4; 0.375,0.465; 0.5,0.5;  0.625,0.535; 0.75,0.6; 0.875,0.7335; 1,1">
                                          <p:stCondLst>
                                            <p:cond delay="996"/>
                                          </p:stCondLst>
                                        </p:cTn>
                                        <p:tgtEl>
                                          <p:spTgt spid="2"/>
                                        </p:tgtEl>
                                        <p:attrNameLst>
                                          <p:attrName>ppt_y</p:attrName>
                                        </p:attrNameLst>
                                      </p:cBhvr>
                                      <p:tavLst>
                                        <p:tav tm="0" fmla="#ppt_y-sin(pi*$)/9">
                                          <p:val>
                                            <p:fltVal val="0"/>
                                          </p:val>
                                        </p:tav>
                                        <p:tav tm="100000">
                                          <p:val>
                                            <p:fltVal val="1"/>
                                          </p:val>
                                        </p:tav>
                                      </p:tavLst>
                                    </p:anim>
                                    <p:anim calcmode="lin" valueType="num">
                                      <p:cBhvr>
                                        <p:cTn id="11" dur="498" tmFilter="0, 0; 0.125,0.2665; 0.25,0.4; 0.375,0.465; 0.5,0.5;  0.625,0.535; 0.75,0.6; 0.875,0.7335; 1,1">
                                          <p:stCondLst>
                                            <p:cond delay="1986"/>
                                          </p:stCondLst>
                                        </p:cTn>
                                        <p:tgtEl>
                                          <p:spTgt spid="2"/>
                                        </p:tgtEl>
                                        <p:attrNameLst>
                                          <p:attrName>ppt_y</p:attrName>
                                        </p:attrNameLst>
                                      </p:cBhvr>
                                      <p:tavLst>
                                        <p:tav tm="0" fmla="#ppt_y-sin(pi*$)/27">
                                          <p:val>
                                            <p:fltVal val="0"/>
                                          </p:val>
                                        </p:tav>
                                        <p:tav tm="100000">
                                          <p:val>
                                            <p:fltVal val="1"/>
                                          </p:val>
                                        </p:tav>
                                      </p:tavLst>
                                    </p:anim>
                                    <p:anim calcmode="lin" valueType="num">
                                      <p:cBhvr>
                                        <p:cTn id="12" dur="246" tmFilter="0, 0; 0.125,0.2665; 0.25,0.4; 0.375,0.465; 0.5,0.5;  0.625,0.535; 0.75,0.6; 0.875,0.7335; 1,1">
                                          <p:stCondLst>
                                            <p:cond delay="2484"/>
                                          </p:stCondLst>
                                        </p:cTn>
                                        <p:tgtEl>
                                          <p:spTgt spid="2"/>
                                        </p:tgtEl>
                                        <p:attrNameLst>
                                          <p:attrName>ppt_y</p:attrName>
                                        </p:attrNameLst>
                                      </p:cBhvr>
                                      <p:tavLst>
                                        <p:tav tm="0" fmla="#ppt_y-sin(pi*$)/81">
                                          <p:val>
                                            <p:fltVal val="0"/>
                                          </p:val>
                                        </p:tav>
                                        <p:tav tm="100000">
                                          <p:val>
                                            <p:fltVal val="1"/>
                                          </p:val>
                                        </p:tav>
                                      </p:tavLst>
                                    </p:anim>
                                    <p:animScale>
                                      <p:cBhvr>
                                        <p:cTn id="13" dur="39">
                                          <p:stCondLst>
                                            <p:cond delay="975"/>
                                          </p:stCondLst>
                                        </p:cTn>
                                        <p:tgtEl>
                                          <p:spTgt spid="2"/>
                                        </p:tgtEl>
                                      </p:cBhvr>
                                      <p:to x="100000" y="60000"/>
                                    </p:animScale>
                                    <p:animScale>
                                      <p:cBhvr>
                                        <p:cTn id="14" dur="249" decel="50000">
                                          <p:stCondLst>
                                            <p:cond delay="1014"/>
                                          </p:stCondLst>
                                        </p:cTn>
                                        <p:tgtEl>
                                          <p:spTgt spid="2"/>
                                        </p:tgtEl>
                                      </p:cBhvr>
                                      <p:to x="100000" y="100000"/>
                                    </p:animScale>
                                    <p:animScale>
                                      <p:cBhvr>
                                        <p:cTn id="15" dur="39">
                                          <p:stCondLst>
                                            <p:cond delay="1968"/>
                                          </p:stCondLst>
                                        </p:cTn>
                                        <p:tgtEl>
                                          <p:spTgt spid="2"/>
                                        </p:tgtEl>
                                      </p:cBhvr>
                                      <p:to x="100000" y="80000"/>
                                    </p:animScale>
                                    <p:animScale>
                                      <p:cBhvr>
                                        <p:cTn id="16" dur="249" decel="50000">
                                          <p:stCondLst>
                                            <p:cond delay="2007"/>
                                          </p:stCondLst>
                                        </p:cTn>
                                        <p:tgtEl>
                                          <p:spTgt spid="2"/>
                                        </p:tgtEl>
                                      </p:cBhvr>
                                      <p:to x="100000" y="100000"/>
                                    </p:animScale>
                                    <p:animScale>
                                      <p:cBhvr>
                                        <p:cTn id="17" dur="39">
                                          <p:stCondLst>
                                            <p:cond delay="2463"/>
                                          </p:stCondLst>
                                        </p:cTn>
                                        <p:tgtEl>
                                          <p:spTgt spid="2"/>
                                        </p:tgtEl>
                                      </p:cBhvr>
                                      <p:to x="100000" y="90000"/>
                                    </p:animScale>
                                    <p:animScale>
                                      <p:cBhvr>
                                        <p:cTn id="18" dur="249" decel="50000">
                                          <p:stCondLst>
                                            <p:cond delay="2502"/>
                                          </p:stCondLst>
                                        </p:cTn>
                                        <p:tgtEl>
                                          <p:spTgt spid="2"/>
                                        </p:tgtEl>
                                      </p:cBhvr>
                                      <p:to x="100000" y="100000"/>
                                    </p:animScale>
                                    <p:animScale>
                                      <p:cBhvr>
                                        <p:cTn id="19" dur="39">
                                          <p:stCondLst>
                                            <p:cond delay="2712"/>
                                          </p:stCondLst>
                                        </p:cTn>
                                        <p:tgtEl>
                                          <p:spTgt spid="2"/>
                                        </p:tgtEl>
                                      </p:cBhvr>
                                      <p:to x="100000" y="95000"/>
                                    </p:animScale>
                                    <p:animScale>
                                      <p:cBhvr>
                                        <p:cTn id="20" dur="249" decel="50000">
                                          <p:stCondLst>
                                            <p:cond delay="2751"/>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5" dur="3000"/>
                                        <p:tgtEl>
                                          <p:spTgt spid="3">
                                            <p:txEl>
                                              <p:pRg st="1" end="1"/>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8" dur="3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5"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3000"/>
                                        <p:tgtEl>
                                          <p:spTgt spid="3">
                                            <p:txEl>
                                              <p:pRg st="3" end="3"/>
                                            </p:txEl>
                                          </p:spTgt>
                                        </p:tgtEl>
                                      </p:cBhvr>
                                    </p:animEffect>
                                    <p:anim calcmode="lin" valueType="num">
                                      <p:cBhvr>
                                        <p:cTn id="34" dur="3000" fill="hold"/>
                                        <p:tgtEl>
                                          <p:spTgt spid="3">
                                            <p:txEl>
                                              <p:pRg st="3" end="3"/>
                                            </p:txEl>
                                          </p:spTgt>
                                        </p:tgtEl>
                                        <p:attrNameLst>
                                          <p:attrName>style.rotation</p:attrName>
                                        </p:attrNameLst>
                                      </p:cBhvr>
                                      <p:tavLst>
                                        <p:tav tm="0">
                                          <p:val>
                                            <p:fltVal val="720"/>
                                          </p:val>
                                        </p:tav>
                                        <p:tav tm="100000">
                                          <p:val>
                                            <p:fltVal val="0"/>
                                          </p:val>
                                        </p:tav>
                                      </p:tavLst>
                                    </p:anim>
                                    <p:anim calcmode="lin" valueType="num">
                                      <p:cBhvr>
                                        <p:cTn id="35" dur="3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6" dur="3000" fill="hold"/>
                                        <p:tgtEl>
                                          <p:spTgt spid="3">
                                            <p:txEl>
                                              <p:pRg st="3" end="3"/>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0000"/>
            <a:lum/>
          </a:blip>
          <a:srcRect/>
          <a:stretch>
            <a:fillRect l="-12000" r="-1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rPr>
              <a:t>注意</a:t>
            </a:r>
            <a:endParaRPr lang="zh-CN" altLang="en-US" dirty="0">
              <a:solidFill>
                <a:srgbClr val="FF0000"/>
              </a:solidFill>
            </a:endParaRPr>
          </a:p>
        </p:txBody>
      </p:sp>
      <p:sp>
        <p:nvSpPr>
          <p:cNvPr id="3" name="内容占位符 2"/>
          <p:cNvSpPr>
            <a:spLocks noGrp="1"/>
          </p:cNvSpPr>
          <p:nvPr>
            <p:ph idx="1"/>
          </p:nvPr>
        </p:nvSpPr>
        <p:spPr/>
        <p:txBody>
          <a:bodyPr>
            <a:normAutofit/>
          </a:bodyPr>
          <a:lstStyle/>
          <a:p>
            <a:r>
              <a:rPr lang="zh-CN" altLang="en-US" dirty="0" smtClean="0"/>
              <a:t>   （</a:t>
            </a:r>
            <a:r>
              <a:rPr lang="en-US" altLang="zh-CN" dirty="0" smtClean="0"/>
              <a:t>1</a:t>
            </a:r>
            <a:r>
              <a:rPr lang="zh-CN" altLang="en-US" dirty="0" smtClean="0"/>
              <a:t>）证明性本身并不是法律问题，它存在于法律之外，是由事物与事物之间的逻辑关系所决定的，是“按照事物的正常进程，其中一项事实本身与事实相联系，能大体证明另一事实在过去、现在或将来的存在或不存在</a:t>
            </a:r>
            <a:r>
              <a:rPr lang="zh-CN" altLang="en-US" dirty="0" smtClean="0"/>
              <a:t>”。</a:t>
            </a:r>
            <a:endParaRPr lang="en-US" altLang="zh-CN" dirty="0" smtClean="0"/>
          </a:p>
          <a:p>
            <a:endParaRPr lang="en-US" altLang="zh-CN" dirty="0" smtClean="0"/>
          </a:p>
          <a:p>
            <a:r>
              <a:rPr lang="en-US" altLang="zh-CN" dirty="0" smtClean="0"/>
              <a:t> </a:t>
            </a:r>
            <a:r>
              <a:rPr lang="en-US" altLang="zh-CN" dirty="0" smtClean="0"/>
              <a:t>   </a:t>
            </a:r>
            <a:r>
              <a:rPr lang="zh-CN" altLang="en-US" dirty="0" smtClean="0"/>
              <a:t>这</a:t>
            </a:r>
            <a:r>
              <a:rPr lang="zh-CN" altLang="en-US" dirty="0" smtClean="0"/>
              <a:t>种事实上的关联应当是客观存在的，不可能是主观臆断的结果。</a:t>
            </a:r>
            <a:endParaRPr lang="en-US" altLang="zh-CN" dirty="0" smtClean="0"/>
          </a:p>
          <a:p>
            <a:pPr>
              <a:buNone/>
            </a:pPr>
            <a:endParaRPr lang="zh-CN" altLang="en-US"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3000" fill="hold"/>
                                        <p:tgtEl>
                                          <p:spTgt spid="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3000" fill="hold"/>
                                        <p:tgtEl>
                                          <p:spTgt spid="2"/>
                                        </p:tgtEl>
                                        <p:attrNameLst>
                                          <p:attrName>ppt_x</p:attrName>
                                        </p:attrNameLst>
                                      </p:cBhvr>
                                      <p:tavLst>
                                        <p:tav tm="0">
                                          <p:val>
                                            <p:fltVal val="-1"/>
                                          </p:val>
                                        </p:tav>
                                        <p:tav tm="50000">
                                          <p:val>
                                            <p:fltVal val="0.95"/>
                                          </p:val>
                                        </p:tav>
                                        <p:tav tm="100000">
                                          <p:val>
                                            <p:strVal val="#ppt_x"/>
                                          </p:val>
                                        </p:tav>
                                      </p:tavLst>
                                    </p:anim>
                                    <p:anim calcmode="lin" valueType="num">
                                      <p:cBhvr>
                                        <p:cTn id="9" dur="3000" fill="hold"/>
                                        <p:tgtEl>
                                          <p:spTgt spid="2"/>
                                        </p:tgtEl>
                                        <p:attrNameLst>
                                          <p:attrName>ppt_y</p:attrName>
                                        </p:attrNameLst>
                                      </p:cBhvr>
                                      <p:tavLst>
                                        <p:tav tm="0">
                                          <p:val>
                                            <p:strVal val="#ppt_y"/>
                                          </p:val>
                                        </p:tav>
                                        <p:tav tm="100000">
                                          <p:val>
                                            <p:strVal val="#ppt_y"/>
                                          </p:val>
                                        </p:tav>
                                      </p:tavLst>
                                    </p:anim>
                                    <p:animEffect transition="in" filter="fade">
                                      <p:cBhvr>
                                        <p:cTn id="10" dur="3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box(in)">
                                      <p:cBhvr>
                                        <p:cTn id="15" dur="3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54" presetClass="entr" presetSubtype="0" accel="10000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p:cTn id="20" dur="3000" fill="hold"/>
                                        <p:tgtEl>
                                          <p:spTgt spid="3">
                                            <p:txEl>
                                              <p:pRg st="2" end="2"/>
                                            </p:txEl>
                                          </p:spTgt>
                                        </p:tgtEl>
                                        <p:attrNameLst>
                                          <p:attrName>ppt_w</p:attrName>
                                        </p:attrNameLst>
                                      </p:cBhvr>
                                      <p:tavLst>
                                        <p:tav tm="0">
                                          <p:val>
                                            <p:strVal val="#ppt_w*0.05"/>
                                          </p:val>
                                        </p:tav>
                                        <p:tav tm="100000">
                                          <p:val>
                                            <p:strVal val="#ppt_w"/>
                                          </p:val>
                                        </p:tav>
                                      </p:tavLst>
                                    </p:anim>
                                    <p:anim calcmode="lin" valueType="num">
                                      <p:cBhvr>
                                        <p:cTn id="21" dur="3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22" dur="3000" fill="hold"/>
                                        <p:tgtEl>
                                          <p:spTgt spid="3">
                                            <p:txEl>
                                              <p:pRg st="2" end="2"/>
                                            </p:txEl>
                                          </p:spTgt>
                                        </p:tgtEl>
                                        <p:attrNameLst>
                                          <p:attrName>ppt_x</p:attrName>
                                        </p:attrNameLst>
                                      </p:cBhvr>
                                      <p:tavLst>
                                        <p:tav tm="0">
                                          <p:val>
                                            <p:strVal val="#ppt_x-.2"/>
                                          </p:val>
                                        </p:tav>
                                        <p:tav tm="100000">
                                          <p:val>
                                            <p:strVal val="#ppt_x"/>
                                          </p:val>
                                        </p:tav>
                                      </p:tavLst>
                                    </p:anim>
                                    <p:anim calcmode="lin" valueType="num">
                                      <p:cBhvr>
                                        <p:cTn id="23" dur="3000" fill="hold"/>
                                        <p:tgtEl>
                                          <p:spTgt spid="3">
                                            <p:txEl>
                                              <p:pRg st="2" end="2"/>
                                            </p:txEl>
                                          </p:spTgt>
                                        </p:tgtEl>
                                        <p:attrNameLst>
                                          <p:attrName>ppt_y</p:attrName>
                                        </p:attrNameLst>
                                      </p:cBhvr>
                                      <p:tavLst>
                                        <p:tav tm="0">
                                          <p:val>
                                            <p:strVal val="#ppt_y"/>
                                          </p:val>
                                        </p:tav>
                                        <p:tav tm="100000">
                                          <p:val>
                                            <p:strVal val="#ppt_y"/>
                                          </p:val>
                                        </p:tav>
                                      </p:tavLst>
                                    </p:anim>
                                    <p:animEffect transition="in" filter="fade">
                                      <p:cBhvr>
                                        <p:cTn id="24" dur="3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跋涉">
  <a:themeElements>
    <a:clrScheme name="跋涉">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跋涉">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沉稳">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353</TotalTime>
  <Words>2320</Words>
  <Application>Microsoft Office PowerPoint</Application>
  <PresentationFormat>全屏显示(4:3)</PresentationFormat>
  <Paragraphs>91</Paragraphs>
  <Slides>24</Slides>
  <Notes>0</Notes>
  <HiddenSlides>0</HiddenSlides>
  <MMClips>0</MMClips>
  <ScaleCrop>false</ScaleCrop>
  <HeadingPairs>
    <vt:vector size="6" baseType="variant">
      <vt:variant>
        <vt:lpstr>主题</vt:lpstr>
      </vt:variant>
      <vt:variant>
        <vt:i4>1</vt:i4>
      </vt:variant>
      <vt:variant>
        <vt:lpstr>幻灯片标题</vt:lpstr>
      </vt:variant>
      <vt:variant>
        <vt:i4>24</vt:i4>
      </vt:variant>
      <vt:variant>
        <vt:lpstr>自定义放映</vt:lpstr>
      </vt:variant>
      <vt:variant>
        <vt:i4>1</vt:i4>
      </vt:variant>
    </vt:vector>
  </HeadingPairs>
  <TitlesOfParts>
    <vt:vector size="26" baseType="lpstr">
      <vt:lpstr>跋涉</vt:lpstr>
      <vt:lpstr>          班级：MPACC201102                学号：11109197018                     姓名：文     葵</vt:lpstr>
      <vt:lpstr>证据的属性之</vt:lpstr>
      <vt:lpstr>基本内容</vt:lpstr>
      <vt:lpstr>幻灯片 4</vt:lpstr>
      <vt:lpstr>涵义的界定</vt:lpstr>
      <vt:lpstr>涵义的界定</vt:lpstr>
      <vt:lpstr>涵义的界定</vt:lpstr>
      <vt:lpstr>（一）证明性 </vt:lpstr>
      <vt:lpstr>注意</vt:lpstr>
      <vt:lpstr>幻灯片 10</vt:lpstr>
      <vt:lpstr>幻灯片 11</vt:lpstr>
      <vt:lpstr>（二）实质性 </vt:lpstr>
      <vt:lpstr>幻灯片 13</vt:lpstr>
      <vt:lpstr>幻灯片 14</vt:lpstr>
      <vt:lpstr>幻灯片 15</vt:lpstr>
      <vt:lpstr>（三）证明性与实质性的关系 </vt:lpstr>
      <vt:lpstr>幻灯片 17</vt:lpstr>
      <vt:lpstr>幻灯片 18</vt:lpstr>
      <vt:lpstr>关联性的判断</vt:lpstr>
      <vt:lpstr>（一）证明性的判断</vt:lpstr>
      <vt:lpstr>幻灯片 21</vt:lpstr>
      <vt:lpstr>（二）实质性的判断</vt:lpstr>
      <vt:lpstr>幻灯片 23</vt:lpstr>
      <vt:lpstr>鸣谢</vt:lpstr>
      <vt:lpstr>自定义放映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证据调查之证据的属性</dc:title>
  <dc:creator>User</dc:creator>
  <cp:lastModifiedBy>User</cp:lastModifiedBy>
  <cp:revision>40</cp:revision>
  <dcterms:created xsi:type="dcterms:W3CDTF">2012-03-11T05:02:55Z</dcterms:created>
  <dcterms:modified xsi:type="dcterms:W3CDTF">2012-03-12T13:39:55Z</dcterms:modified>
</cp:coreProperties>
</file>