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7"/>
  </p:notesMasterIdLst>
  <p:sldIdLst>
    <p:sldId id="256" r:id="rId2"/>
    <p:sldId id="259" r:id="rId3"/>
    <p:sldId id="258" r:id="rId4"/>
    <p:sldId id="260" r:id="rId5"/>
    <p:sldId id="261" r:id="rId6"/>
    <p:sldId id="272" r:id="rId7"/>
    <p:sldId id="262" r:id="rId8"/>
    <p:sldId id="263" r:id="rId9"/>
    <p:sldId id="265" r:id="rId10"/>
    <p:sldId id="266" r:id="rId11"/>
    <p:sldId id="267" r:id="rId12"/>
    <p:sldId id="268" r:id="rId13"/>
    <p:sldId id="269" r:id="rId14"/>
    <p:sldId id="270" r:id="rId15"/>
    <p:sldId id="27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93EECE-FBB6-4EED-9699-60C33AFC5A58}" type="datetimeFigureOut">
              <a:rPr lang="zh-CN" altLang="en-US" smtClean="0"/>
              <a:pPr/>
              <a:t>2012/3/7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1641F0-0BA3-4273-BBAB-574A11CD217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41641F0-0BA3-4273-BBAB-574A11CD217E}"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1" dirty="0" smtClean="0"/>
              <a:t>  </a:t>
            </a:r>
            <a:endParaRPr lang="zh-CN" altLang="en-US" dirty="0"/>
          </a:p>
        </p:txBody>
      </p:sp>
      <p:sp>
        <p:nvSpPr>
          <p:cNvPr id="4" name="灯片编号占位符 3"/>
          <p:cNvSpPr>
            <a:spLocks noGrp="1"/>
          </p:cNvSpPr>
          <p:nvPr>
            <p:ph type="sldNum" sz="quarter" idx="10"/>
          </p:nvPr>
        </p:nvSpPr>
        <p:spPr/>
        <p:txBody>
          <a:bodyPr/>
          <a:lstStyle/>
          <a:p>
            <a:fld id="{141641F0-0BA3-4273-BBAB-574A11CD217E}"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0C913308-F349-4B6D-A68A-DD1791B4A57B}"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0820CF-B880-4189-942D-D702A7CBA730}" type="datetimeFigureOut">
              <a:rPr lang="zh-CN" altLang="en-US" smtClean="0"/>
              <a:pPr/>
              <a:t>2012/3/7</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C913308-F349-4B6D-A68A-DD1791B4A57B}"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643042" y="2143116"/>
            <a:ext cx="8458200" cy="1222375"/>
          </a:xfrm>
        </p:spPr>
        <p:txBody>
          <a:bodyPr>
            <a:normAutofit fontScale="90000"/>
          </a:bodyPr>
          <a:lstStyle/>
          <a:p>
            <a:r>
              <a:rPr lang="zh-CN" altLang="en-US" sz="6000" dirty="0" smtClean="0"/>
              <a:t>法律与科学的关系</a:t>
            </a:r>
            <a:r>
              <a:rPr lang="en-US" altLang="zh-CN" dirty="0" smtClean="0"/>
              <a:t/>
            </a:r>
            <a:br>
              <a:rPr lang="en-US" altLang="zh-CN" dirty="0" smtClean="0"/>
            </a:br>
            <a:endParaRPr lang="zh-CN" altLang="en-US" dirty="0"/>
          </a:p>
        </p:txBody>
      </p:sp>
      <p:sp>
        <p:nvSpPr>
          <p:cNvPr id="4" name="副标题 3"/>
          <p:cNvSpPr>
            <a:spLocks noGrp="1"/>
          </p:cNvSpPr>
          <p:nvPr>
            <p:ph type="subTitle" idx="1"/>
          </p:nvPr>
        </p:nvSpPr>
        <p:spPr>
          <a:xfrm>
            <a:off x="5572132" y="4357694"/>
            <a:ext cx="2976554" cy="914400"/>
          </a:xfrm>
        </p:spPr>
        <p:txBody>
          <a:bodyPr/>
          <a:lstStyle/>
          <a:p>
            <a:r>
              <a:rPr lang="en-US" altLang="zh-CN" dirty="0" smtClean="0">
                <a:latin typeface="+mj-ea"/>
                <a:ea typeface="+mj-ea"/>
              </a:rPr>
              <a:t>11118119023  </a:t>
            </a:r>
            <a:r>
              <a:rPr lang="zh-CN" altLang="en-US" dirty="0" smtClean="0">
                <a:latin typeface="+mj-ea"/>
                <a:ea typeface="+mj-ea"/>
              </a:rPr>
              <a:t>舒苗</a:t>
            </a:r>
            <a:endParaRPr lang="zh-CN" altLang="en-US" dirty="0">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法律的特征</a:t>
            </a:r>
            <a:endParaRPr lang="zh-CN" altLang="en-US" dirty="0"/>
          </a:p>
        </p:txBody>
      </p:sp>
      <p:sp>
        <p:nvSpPr>
          <p:cNvPr id="3" name="内容占位符 2"/>
          <p:cNvSpPr>
            <a:spLocks noGrp="1"/>
          </p:cNvSpPr>
          <p:nvPr>
            <p:ph idx="1"/>
          </p:nvPr>
        </p:nvSpPr>
        <p:spPr>
          <a:xfrm>
            <a:off x="304800" y="1428736"/>
            <a:ext cx="8686800" cy="4651389"/>
          </a:xfrm>
        </p:spPr>
        <p:txBody>
          <a:bodyPr>
            <a:noAutofit/>
          </a:bodyPr>
          <a:lstStyle/>
          <a:p>
            <a:r>
              <a:rPr lang="en-US" altLang="zh-CN" sz="1800" dirty="0" smtClean="0"/>
              <a:t>1</a:t>
            </a:r>
            <a:r>
              <a:rPr lang="zh-CN" altLang="en-US" sz="1800" dirty="0" smtClean="0"/>
              <a:t>．是一种概括、普遍、严谨的行为规范</a:t>
            </a:r>
          </a:p>
          <a:p>
            <a:r>
              <a:rPr lang="zh-CN" altLang="en-US" sz="1800" dirty="0" smtClean="0"/>
              <a:t>　　法律首先是指一种行为规范，所以规范性就是它的首要特性。规范性是指法律为人们的行为提供模式、标准、样式和方向。法律同时还具有概括性，它是人们从大量实际、具体的行为中高度抽象出来的一种行为模式，它的对象是一般的人，是反复适用多次的。法律还具有普遍性，即法律所提供的行为标准是按照法律规定所有公民一概适用的，不允许有法律规定之外的特殊，即要求“法律面前人人平等”。 </a:t>
            </a:r>
            <a:endParaRPr lang="en-US" altLang="zh-CN" sz="1800" dirty="0" smtClean="0"/>
          </a:p>
          <a:p>
            <a:r>
              <a:rPr lang="en-US" altLang="zh-CN" sz="1800" dirty="0" smtClean="0"/>
              <a:t>2</a:t>
            </a:r>
            <a:r>
              <a:rPr lang="zh-CN" altLang="en-US" sz="1800" dirty="0" smtClean="0"/>
              <a:t>．国家制定和认可的行为规范</a:t>
            </a:r>
          </a:p>
          <a:p>
            <a:r>
              <a:rPr lang="zh-CN" altLang="en-US" sz="1800" dirty="0" smtClean="0"/>
              <a:t>　　这是法律来源上的一个重要特征。 </a:t>
            </a:r>
          </a:p>
          <a:p>
            <a:r>
              <a:rPr lang="zh-CN" altLang="en-US" sz="1800" dirty="0" smtClean="0"/>
              <a:t>　　所谓国家制定和认可是指法律产生的两种方式。国家制定形成的是成文法，国家认可形成的通常是习惯法。 </a:t>
            </a:r>
            <a:endParaRPr lang="en-US" altLang="zh-CN" sz="1800" dirty="0" smtClean="0"/>
          </a:p>
          <a:p>
            <a:r>
              <a:rPr lang="en-US" altLang="zh-CN" sz="1800" dirty="0" smtClean="0"/>
              <a:t>3</a:t>
            </a:r>
            <a:r>
              <a:rPr lang="zh-CN" altLang="en-US" sz="1800" dirty="0" smtClean="0"/>
              <a:t>．国家确认权利和义务的行为规范</a:t>
            </a:r>
          </a:p>
          <a:p>
            <a:r>
              <a:rPr lang="zh-CN" altLang="en-US" sz="1800" dirty="0" smtClean="0"/>
              <a:t>　　法律所规定的权利和义务，不同于其他社会规范的权利和义务，它是由国家确认或认可和保障的一种关系，这是法律的一个重要特征。</a:t>
            </a:r>
            <a:endParaRPr lang="en-US" altLang="zh-CN" sz="1800" dirty="0" smtClean="0"/>
          </a:p>
          <a:p>
            <a:r>
              <a:rPr lang="zh-CN" altLang="en-US" sz="1800" dirty="0" smtClean="0"/>
              <a:t> </a:t>
            </a:r>
            <a:r>
              <a:rPr lang="en-US" altLang="zh-CN" sz="1800" dirty="0" smtClean="0"/>
              <a:t>4.</a:t>
            </a:r>
            <a:r>
              <a:rPr lang="zh-CN" altLang="en-US" sz="1800" dirty="0" smtClean="0"/>
              <a:t>以国家强制行为为保障实施的行为规范</a:t>
            </a:r>
          </a:p>
          <a:p>
            <a:r>
              <a:rPr lang="zh-CN" altLang="en-US" sz="1800" dirty="0" smtClean="0"/>
              <a:t>　　由于法律是一种国家意志，它的实施就由国家来保障。</a:t>
            </a:r>
            <a:endParaRPr lang="zh-CN" alt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法律的作用</a:t>
            </a:r>
            <a:endParaRPr lang="zh-CN" altLang="en-US" dirty="0"/>
          </a:p>
        </p:txBody>
      </p:sp>
      <p:sp>
        <p:nvSpPr>
          <p:cNvPr id="3" name="内容占位符 2"/>
          <p:cNvSpPr>
            <a:spLocks noGrp="1"/>
          </p:cNvSpPr>
          <p:nvPr>
            <p:ph idx="1"/>
          </p:nvPr>
        </p:nvSpPr>
        <p:spPr/>
        <p:txBody>
          <a:bodyPr>
            <a:normAutofit fontScale="62500" lnSpcReduction="20000"/>
          </a:bodyPr>
          <a:lstStyle/>
          <a:p>
            <a:r>
              <a:rPr lang="en-US" altLang="zh-CN" sz="2900" b="1" dirty="0" smtClean="0">
                <a:latin typeface="+mn-ea"/>
              </a:rPr>
              <a:t>1</a:t>
            </a:r>
            <a:r>
              <a:rPr lang="zh-CN" altLang="en-US" sz="2900" b="1" dirty="0" smtClean="0">
                <a:latin typeface="+mn-ea"/>
              </a:rPr>
              <a:t>、明示作用</a:t>
            </a:r>
          </a:p>
          <a:p>
            <a:r>
              <a:rPr lang="zh-CN" altLang="en-US" dirty="0" smtClean="0"/>
              <a:t>　　法律的明示作用主要是以法律条文的形式明确告知人们，什么是可以做的，什么是不可以做的，哪些行为是合法的，哪些行为是非法的。违法者将要受到怎样的制裁等。这一作用主要是通过立法和普法工作来实现的。法律所具有的明示作用是实现知法和守法的基本前提。 </a:t>
            </a:r>
            <a:endParaRPr lang="en-US" altLang="zh-CN" dirty="0" smtClean="0"/>
          </a:p>
          <a:p>
            <a:r>
              <a:rPr lang="en-US" altLang="zh-CN" sz="2900" b="1" dirty="0" smtClean="0">
                <a:latin typeface="+mn-ea"/>
              </a:rPr>
              <a:t>2</a:t>
            </a:r>
            <a:r>
              <a:rPr lang="zh-CN" altLang="en-US" sz="2900" b="1" dirty="0" smtClean="0">
                <a:latin typeface="+mn-ea"/>
              </a:rPr>
              <a:t>、预防作用</a:t>
            </a:r>
          </a:p>
          <a:p>
            <a:r>
              <a:rPr lang="zh-CN" altLang="en-US" dirty="0" smtClean="0"/>
              <a:t>　　对于法律的预防作用主要是通过法律的明示作用和执法的效力以及对违法行为进行惩治力度的大小来实现的。法律的明示作用可以使人们知晓法律而明辨是非，即在人们的日常行为中，什么是可以做的，什么是绝对禁止的，触犯了法律应受到的法律制裁是什么，违法后能不能变通，变通的可能性有多少等等。 </a:t>
            </a:r>
            <a:endParaRPr lang="en-US" altLang="zh-CN" dirty="0" smtClean="0"/>
          </a:p>
          <a:p>
            <a:r>
              <a:rPr lang="en-US" altLang="zh-CN" sz="2900" b="1" dirty="0" smtClean="0">
                <a:latin typeface="+mn-ea"/>
              </a:rPr>
              <a:t>3</a:t>
            </a:r>
            <a:r>
              <a:rPr lang="zh-CN" altLang="en-US" sz="2900" b="1" dirty="0" smtClean="0">
                <a:latin typeface="+mn-ea"/>
              </a:rPr>
              <a:t>、校正作用</a:t>
            </a:r>
          </a:p>
          <a:p>
            <a:r>
              <a:rPr lang="zh-CN" altLang="en-US" dirty="0" smtClean="0"/>
              <a:t>　　这一作用主要是通过法律的强制执行力来机械地校正社会行为中所出现的一些偏离了法律轨道的不法行为，使之回归到正常的法律轨道。像法律所对的一些触犯了法律的违法犯罪分子所进行的强制性的法律改造，使之违法行为得到了强制性的矫正。</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科学技术的发展与法律发展的关系</a:t>
            </a:r>
            <a:endParaRPr lang="zh-CN" altLang="en-US" dirty="0"/>
          </a:p>
        </p:txBody>
      </p:sp>
      <p:sp>
        <p:nvSpPr>
          <p:cNvPr id="3" name="内容占位符 2"/>
          <p:cNvSpPr>
            <a:spLocks noGrp="1"/>
          </p:cNvSpPr>
          <p:nvPr>
            <p:ph idx="1"/>
          </p:nvPr>
        </p:nvSpPr>
        <p:spPr>
          <a:xfrm>
            <a:off x="304800" y="1554162"/>
            <a:ext cx="8686800" cy="8161382"/>
          </a:xfrm>
        </p:spPr>
        <p:txBody>
          <a:bodyPr>
            <a:normAutofit/>
          </a:bodyPr>
          <a:lstStyle/>
          <a:p>
            <a:r>
              <a:rPr lang="zh-CN" altLang="en-US" sz="1800" dirty="0" smtClean="0"/>
              <a:t>科学技术发展影响人类法律生活的各个方面，从立法内容到立法程序，从普法到执法都受到科学技术发展的影响。同时法律的发展也为科技进步创造了条件。二者相互依存、相互联系、相互渗透。因此要协调两者之间的关系，推动社会的和谐发展。</a:t>
            </a:r>
            <a:endParaRPr lang="en-US" altLang="zh-CN" sz="1800" dirty="0" smtClean="0"/>
          </a:p>
          <a:p>
            <a:r>
              <a:rPr lang="en-US" altLang="zh-CN" sz="1800" dirty="0" smtClean="0"/>
              <a:t> </a:t>
            </a:r>
            <a:r>
              <a:rPr lang="zh-CN" altLang="en-US" sz="1800" dirty="0" smtClean="0"/>
              <a:t>科学技术进步对法律发展的影响：</a:t>
            </a:r>
            <a:endParaRPr lang="en-US" altLang="zh-CN" sz="1800" dirty="0" smtClean="0"/>
          </a:p>
          <a:p>
            <a:r>
              <a:rPr lang="en-US" altLang="zh-CN" sz="1800" dirty="0" smtClean="0"/>
              <a:t>1</a:t>
            </a:r>
            <a:r>
              <a:rPr lang="zh-CN" altLang="en-US" sz="1800" dirty="0" smtClean="0"/>
              <a:t>、科学技术进步影响法的调整范围。科学技术的发展使立法内容更加繁杂，成为大量法律法规的源流，特别是促使大量司法解释的出现</a:t>
            </a:r>
            <a:endParaRPr lang="en-US" altLang="zh-CN" sz="1800" dirty="0" smtClean="0"/>
          </a:p>
          <a:p>
            <a:r>
              <a:rPr lang="en-US" altLang="zh-CN" sz="1800" dirty="0" smtClean="0"/>
              <a:t>2</a:t>
            </a:r>
            <a:r>
              <a:rPr lang="zh-CN" altLang="en-US" sz="1800" dirty="0" smtClean="0"/>
              <a:t>、科学技术进步影响法的刑事、传播速度和使用方法。在早期，习惯法是发的主要表现形式与之相应的信息传递方式是口头传播或直接行为展示。后来想成文法的转变则是与文字的产生和印刷术造纸业的发展形影相随。电话、电视、计算机网络的出现和推广。为发的信息传播形式和速度的变革提供了技术支持。</a:t>
            </a:r>
            <a:endParaRPr lang="en-US" altLang="zh-CN" sz="1800" dirty="0" smtClean="0"/>
          </a:p>
          <a:p>
            <a:r>
              <a:rPr lang="en-US" altLang="zh-CN" sz="1800" dirty="0" smtClean="0"/>
              <a:t>3</a:t>
            </a:r>
            <a:r>
              <a:rPr lang="zh-CN" altLang="en-US" sz="1800" dirty="0" smtClean="0"/>
              <a:t>、科学技术进步影响立法执法体系、立法执法程序甚至立法执法的效率、科学技术进步促进立法的专门化、民主化、科学化和高效化，使得法律更具备操作性和可行性。现代科学技术提供的先进、快捷、准确的信息传递和沟通手段，也为立法的公开化、民主化的实现创造了前提条件。</a:t>
            </a:r>
            <a:endParaRPr lang="en-US" altLang="zh-CN" sz="1800" dirty="0" smtClean="0"/>
          </a:p>
          <a:p>
            <a:r>
              <a:rPr lang="en-US" altLang="zh-CN" sz="1800" dirty="0" smtClean="0"/>
              <a:t>4</a:t>
            </a:r>
            <a:r>
              <a:rPr lang="zh-CN" altLang="en-US" sz="1800" dirty="0" smtClean="0"/>
              <a:t>、科学技术的进步影响法学教育、法制宣传和法学研究的方式和内容。</a:t>
            </a:r>
            <a:endParaRPr lang="zh-CN" altLang="en-US" sz="1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法律发展对科学技术进步的反作用</a:t>
            </a:r>
            <a:endParaRPr lang="zh-CN" altLang="en-US" dirty="0"/>
          </a:p>
        </p:txBody>
      </p:sp>
      <p:sp>
        <p:nvSpPr>
          <p:cNvPr id="3" name="内容占位符 2"/>
          <p:cNvSpPr>
            <a:spLocks noGrp="1"/>
          </p:cNvSpPr>
          <p:nvPr>
            <p:ph idx="1"/>
          </p:nvPr>
        </p:nvSpPr>
        <p:spPr/>
        <p:txBody>
          <a:bodyPr>
            <a:normAutofit/>
          </a:bodyPr>
          <a:lstStyle/>
          <a:p>
            <a:r>
              <a:rPr lang="en-US" altLang="zh-CN" sz="1800" dirty="0" smtClean="0"/>
              <a:t>1</a:t>
            </a:r>
            <a:r>
              <a:rPr lang="zh-CN" altLang="en-US" sz="1800" dirty="0" smtClean="0"/>
              <a:t>、法律发展可以对科学技术进步其组织、管理和协调作用</a:t>
            </a:r>
            <a:endParaRPr lang="en-US" altLang="zh-CN" sz="1800" dirty="0" smtClean="0"/>
          </a:p>
          <a:p>
            <a:r>
              <a:rPr lang="en-US" altLang="zh-CN" sz="1800" dirty="0" smtClean="0"/>
              <a:t>2</a:t>
            </a:r>
            <a:r>
              <a:rPr lang="zh-CN" altLang="en-US" sz="1800" dirty="0" smtClean="0"/>
              <a:t>、用法律保障科学技术成果转化为生产效益。科学技术本身具备正面和负面作用，既肯呢过推动社会生产和人类文明的发展，带来巨大的财富，也可能引起种种危害，构成社会发展的障碍。由于法律对人的行为具有指导作用，通过立法对科技活动加以规制，可以在一定程度上对潜在的社会问题起到预防和抑制作用。</a:t>
            </a:r>
            <a:endParaRPr lang="en-US" altLang="zh-CN" sz="1800" dirty="0" smtClean="0"/>
          </a:p>
          <a:p>
            <a:r>
              <a:rPr lang="en-US" altLang="zh-CN" sz="1800" dirty="0" smtClean="0"/>
              <a:t>3</a:t>
            </a:r>
            <a:r>
              <a:rPr lang="zh-CN" altLang="en-US" sz="1800" dirty="0" smtClean="0"/>
              <a:t>、法律为科学技术创新活动创造自由、宽松、安定的外部环境。如果说目前我国科学技术的发展遇到了某些障碍，那这些障碍很大程度上是由于法律的发展不能为科学技术创新提供套件支持造成的。正如科学技术发展为发的进步创造了条件，发的进步也为科学技术发展准备了条件。</a:t>
            </a:r>
            <a:endParaRPr lang="en-US" altLang="zh-CN" sz="1800" dirty="0" smtClean="0"/>
          </a:p>
          <a:p>
            <a:endParaRPr lang="zh-CN" altLang="en-US" sz="1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处理好科学技术进步和法律之间的关系</a:t>
            </a:r>
            <a:r>
              <a:rPr lang="en-US" altLang="zh-CN" dirty="0" smtClean="0"/>
              <a:t/>
            </a:r>
            <a:br>
              <a:rPr lang="en-US" altLang="zh-CN" dirty="0" smtClean="0"/>
            </a:br>
            <a:endParaRPr lang="zh-CN" altLang="en-US" dirty="0"/>
          </a:p>
        </p:txBody>
      </p:sp>
      <p:sp>
        <p:nvSpPr>
          <p:cNvPr id="3" name="内容占位符 2"/>
          <p:cNvSpPr>
            <a:spLocks noGrp="1"/>
          </p:cNvSpPr>
          <p:nvPr>
            <p:ph idx="1"/>
          </p:nvPr>
        </p:nvSpPr>
        <p:spPr/>
        <p:txBody>
          <a:bodyPr>
            <a:normAutofit/>
          </a:bodyPr>
          <a:lstStyle/>
          <a:p>
            <a:r>
              <a:rPr lang="en-US" altLang="zh-CN" sz="1800" dirty="0" smtClean="0"/>
              <a:t>1</a:t>
            </a:r>
            <a:r>
              <a:rPr lang="zh-CN" altLang="en-US" sz="1800" dirty="0" smtClean="0"/>
              <a:t>、逐步完善适应科学技术进步需要的法律制度。依法保障和促进科学技术进步，在科技领域实行法治，必须有健全完备的适应科学技术进步需求的法律制度。</a:t>
            </a:r>
            <a:endParaRPr lang="en-US" altLang="zh-CN" sz="1800" dirty="0" smtClean="0"/>
          </a:p>
          <a:p>
            <a:r>
              <a:rPr lang="en-US" altLang="zh-CN" sz="1800" dirty="0" smtClean="0"/>
              <a:t>2</a:t>
            </a:r>
            <a:r>
              <a:rPr lang="zh-CN" altLang="en-US" sz="1800" dirty="0" smtClean="0"/>
              <a:t>、培养、提高法律工作者得科技知识水平和法律意识。由于科技领域的案件往往涉及复杂的科学技术问题，因而要求执法人员兼具法律知识和有关科技知识。</a:t>
            </a:r>
            <a:endParaRPr lang="en-US" altLang="zh-CN" sz="1800" dirty="0" smtClean="0"/>
          </a:p>
          <a:p>
            <a:r>
              <a:rPr lang="en-US" altLang="zh-CN" sz="1800" dirty="0" smtClean="0"/>
              <a:t>3</a:t>
            </a:r>
            <a:r>
              <a:rPr lang="zh-CN" altLang="en-US" sz="1800" dirty="0" smtClean="0"/>
              <a:t>、力促社会应形成尊重科技与法律的良好风气，提高全民族的科技执法意识，努力是两者结合起来。</a:t>
            </a:r>
            <a:endParaRPr lang="zh-CN" altLang="en-US"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00232" y="2928934"/>
            <a:ext cx="8686800" cy="4525963"/>
          </a:xfrm>
        </p:spPr>
        <p:txBody>
          <a:bodyPr>
            <a:normAutofit/>
          </a:bodyPr>
          <a:lstStyle/>
          <a:p>
            <a:r>
              <a:rPr lang="zh-CN" altLang="en-US" sz="6000" dirty="0" smtClean="0">
                <a:latin typeface="+mj-ea"/>
                <a:ea typeface="+mj-ea"/>
              </a:rPr>
              <a:t>谢 谢 大 家</a:t>
            </a:r>
            <a:endParaRPr lang="zh-CN" altLang="en-US" sz="6000" dirty="0">
              <a:latin typeface="+mj-ea"/>
              <a:ea typeface="+mj-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科学的概念</a:t>
            </a:r>
            <a:endParaRPr lang="zh-CN" altLang="en-US" dirty="0"/>
          </a:p>
        </p:txBody>
      </p:sp>
      <p:sp>
        <p:nvSpPr>
          <p:cNvPr id="3" name="内容占位符 2"/>
          <p:cNvSpPr>
            <a:spLocks noGrp="1"/>
          </p:cNvSpPr>
          <p:nvPr>
            <p:ph idx="1"/>
          </p:nvPr>
        </p:nvSpPr>
        <p:spPr>
          <a:xfrm>
            <a:off x="500034" y="1571612"/>
            <a:ext cx="8143932" cy="4525963"/>
          </a:xfrm>
        </p:spPr>
        <p:txBody>
          <a:bodyPr>
            <a:normAutofit/>
          </a:bodyPr>
          <a:lstStyle/>
          <a:p>
            <a:r>
              <a:rPr lang="zh-CN" altLang="en-US" sz="1800" dirty="0" smtClean="0">
                <a:latin typeface="+mn-ea"/>
              </a:rPr>
              <a:t>什么是科学？到目前为止，对于“科学”尚无一个公认的统一定义。</a:t>
            </a:r>
            <a:r>
              <a:rPr lang="en-US" altLang="zh-CN" sz="1800" dirty="0" smtClean="0">
                <a:latin typeface="+mn-ea"/>
              </a:rPr>
              <a:t>       </a:t>
            </a:r>
          </a:p>
          <a:p>
            <a:pPr>
              <a:buNone/>
            </a:pPr>
            <a:r>
              <a:rPr lang="en-US" altLang="zh-CN" sz="1800" dirty="0" smtClean="0">
                <a:latin typeface="+mn-ea"/>
              </a:rPr>
              <a:t>               </a:t>
            </a:r>
            <a:r>
              <a:rPr lang="zh-CN" altLang="en-US" sz="1800" dirty="0" smtClean="0">
                <a:latin typeface="+mn-ea"/>
              </a:rPr>
              <a:t>在</a:t>
            </a:r>
            <a:r>
              <a:rPr lang="en-US" altLang="zh-CN" sz="1800" dirty="0" smtClean="0">
                <a:latin typeface="+mn-ea"/>
              </a:rPr>
              <a:t>1999</a:t>
            </a:r>
            <a:r>
              <a:rPr lang="zh-CN" altLang="en-US" sz="1800" dirty="0" smtClean="0">
                <a:latin typeface="+mn-ea"/>
              </a:rPr>
              <a:t>年版的</a:t>
            </a:r>
            <a:r>
              <a:rPr lang="en-US" altLang="zh-CN" sz="1800" dirty="0" smtClean="0">
                <a:latin typeface="+mn-ea"/>
              </a:rPr>
              <a:t>《</a:t>
            </a:r>
            <a:r>
              <a:rPr lang="zh-CN" altLang="en-US" sz="1800" dirty="0" smtClean="0">
                <a:latin typeface="+mn-ea"/>
              </a:rPr>
              <a:t>辞海</a:t>
            </a:r>
            <a:r>
              <a:rPr lang="en-US" altLang="zh-CN" sz="1800" dirty="0" smtClean="0">
                <a:latin typeface="+mn-ea"/>
              </a:rPr>
              <a:t>》</a:t>
            </a:r>
            <a:r>
              <a:rPr lang="zh-CN" altLang="en-US" sz="1800" dirty="0" smtClean="0">
                <a:latin typeface="+mn-ea"/>
              </a:rPr>
              <a:t>中是这样解释的：“科学：运用范畴、定理、定律等思维形式反映现实世界各种现象的本质的规律的知识体系。”</a:t>
            </a:r>
            <a:endParaRPr lang="en-US" altLang="zh-CN" sz="1800" dirty="0" smtClean="0">
              <a:latin typeface="+mn-ea"/>
            </a:endParaRPr>
          </a:p>
          <a:p>
            <a:pPr>
              <a:buNone/>
            </a:pPr>
            <a:r>
              <a:rPr lang="zh-CN" altLang="en-US" sz="1800" dirty="0" smtClean="0">
                <a:latin typeface="+mn-ea"/>
              </a:rPr>
              <a:t>              在</a:t>
            </a:r>
            <a:r>
              <a:rPr lang="en-US" altLang="zh-CN" sz="1800" dirty="0" smtClean="0">
                <a:latin typeface="+mn-ea"/>
              </a:rPr>
              <a:t>《</a:t>
            </a:r>
            <a:r>
              <a:rPr lang="zh-CN" altLang="en-US" sz="1800" dirty="0" smtClean="0">
                <a:latin typeface="+mn-ea"/>
              </a:rPr>
              <a:t>现代科学技术概论</a:t>
            </a:r>
            <a:r>
              <a:rPr lang="en-US" altLang="zh-CN" sz="1800" dirty="0" smtClean="0">
                <a:latin typeface="+mn-ea"/>
              </a:rPr>
              <a:t>》</a:t>
            </a:r>
            <a:r>
              <a:rPr lang="zh-CN" altLang="en-US" sz="1800" dirty="0" smtClean="0">
                <a:latin typeface="+mn-ea"/>
              </a:rPr>
              <a:t>中的解释是：“可以简单地说，科学是如实反映客观事物固有规律的系统知识。” </a:t>
            </a:r>
            <a:endParaRPr lang="en-US" altLang="zh-CN" sz="1800" dirty="0" smtClean="0">
              <a:latin typeface="+mn-ea"/>
            </a:endParaRPr>
          </a:p>
          <a:p>
            <a:pPr>
              <a:buNone/>
            </a:pPr>
            <a:r>
              <a:rPr lang="zh-CN" altLang="en-US" sz="1800" dirty="0" smtClean="0"/>
              <a:t>               法国</a:t>
            </a:r>
            <a:r>
              <a:rPr lang="en-US" altLang="zh-CN" sz="1800" dirty="0" smtClean="0"/>
              <a:t>《</a:t>
            </a:r>
            <a:r>
              <a:rPr lang="zh-CN" altLang="en-US" sz="1800" dirty="0" smtClean="0"/>
              <a:t>百科全书</a:t>
            </a:r>
            <a:r>
              <a:rPr lang="en-US" altLang="zh-CN" sz="1800" dirty="0" smtClean="0"/>
              <a:t>》</a:t>
            </a:r>
            <a:r>
              <a:rPr lang="zh-CN" altLang="en-US" sz="1800" dirty="0" smtClean="0"/>
              <a:t>： “科学首先不同于常识，科学通过分类，以寻求事物之中的条理。此外，科学通过揭示支配事物的规律，以求说明事物。” </a:t>
            </a:r>
          </a:p>
          <a:p>
            <a:pPr>
              <a:buNone/>
            </a:pPr>
            <a:r>
              <a:rPr lang="en-US" altLang="zh-CN" sz="1800" dirty="0" smtClean="0">
                <a:latin typeface="+mn-ea"/>
              </a:rPr>
              <a:t>               </a:t>
            </a:r>
            <a:r>
              <a:rPr lang="zh-CN" altLang="en-US" sz="1800" dirty="0" smtClean="0">
                <a:latin typeface="+mn-ea"/>
              </a:rPr>
              <a:t>我对科学的理解是：科学是否可以这样描述</a:t>
            </a:r>
            <a:r>
              <a:rPr lang="en-US" altLang="zh-CN" sz="1800" dirty="0" smtClean="0">
                <a:latin typeface="+mn-ea"/>
              </a:rPr>
              <a:t>:“</a:t>
            </a:r>
            <a:r>
              <a:rPr lang="zh-CN" altLang="en-US" sz="1800" dirty="0" smtClean="0">
                <a:latin typeface="+mn-ea"/>
              </a:rPr>
              <a:t>科学是运用事物间已知关系的联系去揭示和发展未知关系的一种方法”。</a:t>
            </a:r>
            <a:endParaRPr lang="zh-CN" altLang="en-US" sz="1800" dirty="0">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571480"/>
            <a:ext cx="8686800" cy="838200"/>
          </a:xfrm>
        </p:spPr>
        <p:txBody>
          <a:bodyPr>
            <a:normAutofit fontScale="90000"/>
          </a:bodyPr>
          <a:lstStyle/>
          <a:p>
            <a:r>
              <a:rPr lang="zh-CN" altLang="en-US" dirty="0" smtClean="0"/>
              <a:t>科学的特点</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285720" y="1357298"/>
            <a:ext cx="8686800" cy="4668839"/>
          </a:xfrm>
        </p:spPr>
        <p:txBody>
          <a:bodyPr>
            <a:noAutofit/>
          </a:bodyPr>
          <a:lstStyle/>
          <a:p>
            <a:r>
              <a:rPr lang="zh-CN" altLang="en-US" sz="1800" dirty="0" smtClean="0">
                <a:latin typeface="+mn-ea"/>
              </a:rPr>
              <a:t>对于科学的核心特征或者说所谓科学精神，随着人类的进步，有不同的观点，目前一般认为科学具有如下特征： </a:t>
            </a:r>
          </a:p>
          <a:p>
            <a:r>
              <a:rPr lang="en-US" altLang="zh-CN" sz="1800" dirty="0" smtClean="0">
                <a:latin typeface="+mn-ea"/>
              </a:rPr>
              <a:t> </a:t>
            </a:r>
            <a:r>
              <a:rPr lang="en-US" altLang="zh-CN" sz="1800" b="1" dirty="0" smtClean="0">
                <a:latin typeface="+mn-ea"/>
              </a:rPr>
              <a:t>1</a:t>
            </a:r>
            <a:r>
              <a:rPr lang="zh-CN" altLang="en-US" sz="1800" b="1" dirty="0" smtClean="0">
                <a:latin typeface="+mn-ea"/>
              </a:rPr>
              <a:t>、理性客观</a:t>
            </a:r>
            <a:r>
              <a:rPr lang="zh-CN" altLang="en-US" sz="1800" dirty="0" smtClean="0">
                <a:latin typeface="+mn-ea"/>
              </a:rPr>
              <a:t>：从事科学研究一般不以“神”、“鬼”、“上帝”为前提（一些科学家仍会信仰宗教，但是</a:t>
            </a:r>
            <a:r>
              <a:rPr lang="en-US" altLang="zh-CN" sz="1800" dirty="0" smtClean="0">
                <a:latin typeface="+mn-ea"/>
              </a:rPr>
              <a:t>"</a:t>
            </a:r>
            <a:r>
              <a:rPr lang="zh-CN" altLang="en-US" sz="1800" dirty="0" smtClean="0">
                <a:latin typeface="+mn-ea"/>
              </a:rPr>
              <a:t>科学</a:t>
            </a:r>
            <a:r>
              <a:rPr lang="en-US" altLang="zh-CN" sz="1800" dirty="0" smtClean="0">
                <a:latin typeface="+mn-ea"/>
              </a:rPr>
              <a:t>"</a:t>
            </a:r>
            <a:r>
              <a:rPr lang="zh-CN" altLang="en-US" sz="1800" dirty="0" smtClean="0">
                <a:latin typeface="+mn-ea"/>
              </a:rPr>
              <a:t>本身是理性思维的结果），一切以客观事实的观察为基础，通常科学家会设计实验并控制各种变因来保证实验的准确性，以及解释理论的能力。 </a:t>
            </a:r>
          </a:p>
          <a:p>
            <a:r>
              <a:rPr lang="en-US" altLang="zh-CN" sz="1800" b="1" dirty="0" smtClean="0">
                <a:latin typeface="+mn-ea"/>
              </a:rPr>
              <a:t>2</a:t>
            </a:r>
            <a:r>
              <a:rPr lang="zh-CN" altLang="en-US" sz="1800" b="1" dirty="0" smtClean="0">
                <a:latin typeface="+mn-ea"/>
              </a:rPr>
              <a:t>、可证伪</a:t>
            </a:r>
            <a:r>
              <a:rPr lang="zh-CN" altLang="en-US" sz="1800" dirty="0" smtClean="0">
                <a:latin typeface="+mn-ea"/>
              </a:rPr>
              <a:t>：这是来自卡尔</a:t>
            </a:r>
            <a:r>
              <a:rPr lang="en-US" altLang="zh-CN" sz="1800" dirty="0" smtClean="0">
                <a:latin typeface="+mn-ea"/>
              </a:rPr>
              <a:t>·</a:t>
            </a:r>
            <a:r>
              <a:rPr lang="zh-CN" altLang="en-US" sz="1800" dirty="0" smtClean="0">
                <a:latin typeface="+mn-ea"/>
              </a:rPr>
              <a:t>波普尔的观点，人类其实无法知道一门学问里的理论是否一定正确，但若这门学问有部份有错误时，人们可以严谨明确的证明这部分的错误，的确是错的，那这门学问就算是合乎科学的学问。 </a:t>
            </a:r>
          </a:p>
          <a:p>
            <a:r>
              <a:rPr lang="en-US" altLang="zh-CN" sz="1800" b="1" dirty="0" smtClean="0">
                <a:latin typeface="+mn-ea"/>
              </a:rPr>
              <a:t>3</a:t>
            </a:r>
            <a:r>
              <a:rPr lang="zh-CN" altLang="en-US" sz="1800" b="1" dirty="0" smtClean="0">
                <a:latin typeface="+mn-ea"/>
              </a:rPr>
              <a:t>、存在一个适用范围</a:t>
            </a:r>
            <a:r>
              <a:rPr lang="zh-CN" altLang="en-US" sz="1800" dirty="0" smtClean="0">
                <a:latin typeface="+mn-ea"/>
              </a:rPr>
              <a:t>：也就是说任何理论都有适用的范围，任何理论的预测结果都只在一定的精度范围内是正确的。例如：牛顿万有引力定律在一定精度下是正确的，广义相对论和量子理论在极小极端引力情况下失效，也就是在这种情况下适用精度无限扩大，无法得出有意义结论。不过不少科学家们仍然努力寻找与探索是否有某种理论可以囊括所有自然现象，虽然哥德尔定理否定了公理系统实现这一目标的可能性。 </a:t>
            </a:r>
          </a:p>
          <a:p>
            <a:r>
              <a:rPr lang="en-US" altLang="zh-CN" sz="1800" b="1" dirty="0" smtClean="0">
                <a:latin typeface="+mn-ea"/>
              </a:rPr>
              <a:t>4</a:t>
            </a:r>
            <a:r>
              <a:rPr lang="zh-CN" altLang="en-US" sz="1800" b="1" dirty="0" smtClean="0">
                <a:latin typeface="+mn-ea"/>
              </a:rPr>
              <a:t>、普遍必然性</a:t>
            </a:r>
            <a:r>
              <a:rPr lang="zh-CN" altLang="en-US" sz="1800" dirty="0" smtClean="0">
                <a:latin typeface="+mn-ea"/>
              </a:rPr>
              <a:t>：科学理论来自于实践，也必须回到实践，它必须能够解释其适用范围内的已知的所有事实</a:t>
            </a:r>
            <a:endParaRPr lang="zh-CN" altLang="en-US" sz="1800" dirty="0">
              <a:latin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科学的分类</a:t>
            </a:r>
            <a:endParaRPr lang="zh-CN" altLang="en-US" dirty="0"/>
          </a:p>
        </p:txBody>
      </p:sp>
      <p:sp>
        <p:nvSpPr>
          <p:cNvPr id="3" name="内容占位符 2"/>
          <p:cNvSpPr>
            <a:spLocks noGrp="1"/>
          </p:cNvSpPr>
          <p:nvPr>
            <p:ph idx="1"/>
          </p:nvPr>
        </p:nvSpPr>
        <p:spPr/>
        <p:txBody>
          <a:bodyPr>
            <a:noAutofit/>
          </a:bodyPr>
          <a:lstStyle/>
          <a:p>
            <a:r>
              <a:rPr lang="zh-CN" altLang="en-US" sz="1800" dirty="0" smtClean="0">
                <a:latin typeface="+mn-ea"/>
              </a:rPr>
              <a:t>为了更深刻的理解科学，把科学划分为自然科学、社会科学两部分。</a:t>
            </a:r>
            <a:endParaRPr lang="en-US" altLang="zh-CN" sz="1800" dirty="0" smtClean="0">
              <a:latin typeface="+mn-ea"/>
            </a:endParaRPr>
          </a:p>
          <a:p>
            <a:r>
              <a:rPr lang="zh-CN" altLang="en-US" sz="1800" b="1" dirty="0" smtClean="0">
                <a:latin typeface="+mn-ea"/>
              </a:rPr>
              <a:t>自然科学</a:t>
            </a:r>
            <a:endParaRPr lang="en-US" altLang="zh-CN" sz="1800" b="1" dirty="0" smtClean="0">
              <a:latin typeface="+mn-ea"/>
            </a:endParaRPr>
          </a:p>
          <a:p>
            <a:pPr>
              <a:buNone/>
            </a:pPr>
            <a:r>
              <a:rPr lang="zh-CN" altLang="en-US" sz="1800" dirty="0" smtClean="0">
                <a:latin typeface="+mn-ea"/>
              </a:rPr>
              <a:t>             自然科学是研究无机自然界和包括人的生物属性在内的有机自然界的各门科学的总称。认识的对象是整个自然界，即自然界物质的各种类型、状态、属性及运动形式。认识的任务在于揭示自然界发生的现象以及自然现象发生过程的实质，进而把握这些现象和过程的规律性，以便解读它们，并预见新的现象和过程，为在社会实践中合理而有目的地利用自然界的规律开辟各种可能的途径。</a:t>
            </a:r>
            <a:endParaRPr lang="en-US" altLang="zh-CN" sz="1800" dirty="0" smtClean="0">
              <a:latin typeface="+mn-ea"/>
            </a:endParaRPr>
          </a:p>
          <a:p>
            <a:pPr>
              <a:buNone/>
            </a:pPr>
            <a:r>
              <a:rPr lang="en-US" altLang="zh-CN" sz="1800" dirty="0" smtClean="0">
                <a:latin typeface="+mn-ea"/>
              </a:rPr>
              <a:t>             </a:t>
            </a:r>
            <a:r>
              <a:rPr lang="zh-CN" altLang="en-US" sz="1800" dirty="0" smtClean="0">
                <a:latin typeface="+mn-ea"/>
              </a:rPr>
              <a:t>自然科学的根本目的在于发现自然现象背后的规律，但是目前自然科学的工作尚不包括研究这些规律为什么存在以及它们为什么是现在的样子。自然科学认为超自然的、随意的和自相矛盾的现象是不存在的。自然科学的最重要的两个支柱是观察和逻辑推理。由对自然的观察和逻辑推理自然科学可以引导出大自然中的规律。假如观察的现象与规律的预言不同，那么要么是因为观察中有错误，要么是因为至此为止被认为是正确的规律是错误的。一个超自然因素是不存在的。</a:t>
            </a:r>
            <a:endParaRPr lang="en-US" altLang="zh-CN" sz="1800" dirty="0" smtClean="0">
              <a:latin typeface="+mn-ea"/>
            </a:endParaRPr>
          </a:p>
          <a:p>
            <a:pPr>
              <a:buNone/>
            </a:pPr>
            <a:r>
              <a:rPr lang="zh-CN" altLang="en-US" sz="1800" dirty="0" smtClean="0">
                <a:latin typeface="+mn-ea"/>
              </a:rPr>
              <a:t>             自然科学所涉及的领域非常的广泛，包括数学、物理学、天文学、地球科学、生命科学、心理学等。</a:t>
            </a:r>
          </a:p>
          <a:p>
            <a:pPr>
              <a:buNone/>
            </a:pPr>
            <a:endParaRPr lang="zh-CN" altLang="en-US" sz="1800" dirty="0">
              <a:latin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85720" y="1357298"/>
            <a:ext cx="8643966" cy="4811715"/>
          </a:xfrm>
        </p:spPr>
        <p:txBody>
          <a:bodyPr>
            <a:noAutofit/>
          </a:bodyPr>
          <a:lstStyle/>
          <a:p>
            <a:r>
              <a:rPr lang="zh-CN" altLang="en-US" sz="1800" b="1" dirty="0" smtClean="0">
                <a:latin typeface="+mn-ea"/>
              </a:rPr>
              <a:t>社会科学</a:t>
            </a:r>
            <a:endParaRPr lang="en-US" altLang="zh-CN" sz="1800" b="1" dirty="0" smtClean="0">
              <a:latin typeface="+mn-ea"/>
            </a:endParaRPr>
          </a:p>
          <a:p>
            <a:pPr>
              <a:buNone/>
            </a:pPr>
            <a:r>
              <a:rPr lang="zh-CN" altLang="en-US" sz="1800" dirty="0" smtClean="0">
                <a:latin typeface="+mn-ea"/>
              </a:rPr>
              <a:t>          社会科学是用科学的方法，研究人类社会的种种现象的各学科总体或其中任一学科。社会科学是以社会现象为研究对象的科学。它的任务是研究 相关图书与阐述各种社会现象及其发展规律。</a:t>
            </a:r>
            <a:endParaRPr lang="en-US" altLang="zh-CN" sz="1800" dirty="0" smtClean="0">
              <a:latin typeface="+mn-ea"/>
            </a:endParaRPr>
          </a:p>
          <a:p>
            <a:pPr>
              <a:buNone/>
            </a:pPr>
            <a:r>
              <a:rPr lang="zh-CN" altLang="en-US" sz="1800" dirty="0" smtClean="0">
                <a:latin typeface="+mn-ea"/>
              </a:rPr>
              <a:t>          社会科学所涵盖的学科包括：经济学、政治学、法学、伦理学、历史学、社会学、心理学、教育学、管理学、人类学、民俗学、新闻学、传播学等。 </a:t>
            </a:r>
            <a:endParaRPr lang="en-US" altLang="zh-CN" sz="1800" dirty="0" smtClean="0">
              <a:latin typeface="+mn-ea"/>
            </a:endParaRPr>
          </a:p>
          <a:p>
            <a:pPr>
              <a:buNone/>
            </a:pPr>
            <a:r>
              <a:rPr lang="zh-CN" altLang="en-US" sz="1800" dirty="0" smtClean="0">
                <a:latin typeface="+mn-ea"/>
              </a:rPr>
              <a:t>       </a:t>
            </a:r>
            <a:r>
              <a:rPr lang="zh-CN" altLang="en-US" sz="1800" b="1" dirty="0" smtClean="0">
                <a:latin typeface="+mn-ea"/>
              </a:rPr>
              <a:t>社会科学的特点包括</a:t>
            </a:r>
            <a:r>
              <a:rPr lang="zh-CN" altLang="en-US" sz="1800" dirty="0" smtClean="0">
                <a:latin typeface="+mn-ea"/>
              </a:rPr>
              <a:t>：</a:t>
            </a:r>
            <a:endParaRPr lang="en-US" altLang="zh-CN" sz="1800" dirty="0" smtClean="0">
              <a:latin typeface="+mn-ea"/>
            </a:endParaRPr>
          </a:p>
          <a:p>
            <a:pPr>
              <a:buNone/>
            </a:pPr>
            <a:r>
              <a:rPr lang="en-US" altLang="zh-CN" sz="1800" b="1" dirty="0" smtClean="0">
                <a:latin typeface="+mn-ea"/>
              </a:rPr>
              <a:t>          1</a:t>
            </a:r>
            <a:r>
              <a:rPr lang="zh-CN" altLang="en-US" sz="1800" b="1" dirty="0" smtClean="0">
                <a:latin typeface="+mn-ea"/>
              </a:rPr>
              <a:t>、</a:t>
            </a:r>
            <a:r>
              <a:rPr lang="en-US" altLang="zh-CN" sz="1800" b="1" dirty="0" smtClean="0">
                <a:latin typeface="+mn-ea"/>
              </a:rPr>
              <a:t> </a:t>
            </a:r>
            <a:r>
              <a:rPr lang="zh-CN" altLang="en-US" sz="1800" b="1" dirty="0" smtClean="0">
                <a:latin typeface="+mn-ea"/>
              </a:rPr>
              <a:t>复杂性。</a:t>
            </a:r>
            <a:r>
              <a:rPr lang="zh-CN" altLang="en-US" sz="1800" dirty="0" smtClean="0">
                <a:latin typeface="+mn-ea"/>
              </a:rPr>
              <a:t>社会科学所研究的社会事物（或社会历史现象）一般都是非常复杂的，它们受众多自然和社会变量的制约，而这些变量之间往往又是彼此相关的、非线性的关系。社会科学所研究的对象一般都具有自我组织、自我创造、自我发展的能力；社会事物的产生往往由偶然的事件或个别人物作为导火索，具有较强的随机性和模糊性；社会科学往往又较多地涉及“应该”、“愿望”等问题，而这些问题的判断较强地依赖于观察者的思想动机，受到众多内外变量的制约，表现出较强的随机性和模糊性。人们很难从这些随机因素背后找出必然性因素，很难从思想动机中发现其实现动因。这就给社会科学进行精确、客观的分析带来了巨大的困难，因而只能大量地采用定性分析的手段。 </a:t>
            </a:r>
            <a:endParaRPr lang="zh-CN" altLang="en-US" sz="1800" dirty="0">
              <a:latin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285860"/>
            <a:ext cx="8686800" cy="4794265"/>
          </a:xfrm>
        </p:spPr>
        <p:txBody>
          <a:bodyPr>
            <a:noAutofit/>
          </a:bodyPr>
          <a:lstStyle/>
          <a:p>
            <a:pPr>
              <a:buNone/>
            </a:pPr>
            <a:r>
              <a:rPr lang="zh-CN" altLang="en-US" sz="2000" dirty="0" smtClean="0">
                <a:latin typeface="+mn-ea"/>
              </a:rPr>
              <a:t>　   </a:t>
            </a:r>
            <a:r>
              <a:rPr lang="en-US" altLang="zh-CN" sz="2000" dirty="0" smtClean="0">
                <a:latin typeface="+mn-ea"/>
              </a:rPr>
              <a:t> </a:t>
            </a:r>
            <a:r>
              <a:rPr lang="en-US" altLang="zh-CN" sz="2000" b="1" dirty="0" smtClean="0">
                <a:latin typeface="+mn-ea"/>
              </a:rPr>
              <a:t>2</a:t>
            </a:r>
            <a:r>
              <a:rPr lang="zh-CN" altLang="en-US" sz="2000" b="1" dirty="0" smtClean="0">
                <a:latin typeface="+mn-ea"/>
              </a:rPr>
              <a:t>、</a:t>
            </a:r>
            <a:r>
              <a:rPr lang="zh-CN" altLang="en-US" sz="1800" b="1" dirty="0" smtClean="0">
                <a:latin typeface="+mn-ea"/>
              </a:rPr>
              <a:t>依赖性</a:t>
            </a:r>
            <a:r>
              <a:rPr lang="zh-CN" altLang="en-US" sz="1800" dirty="0" smtClean="0">
                <a:latin typeface="+mn-ea"/>
              </a:rPr>
              <a:t>。一般社会事物都是建立在众多自然事物的基础之上，或者与众多自然事物相联系，因此任何一门社会科学往往涉及众多自然科学领域，在很大程度上依赖于自然科学的全面发展状态。自然科学如果没有得到充分发展，社会科学就难以在精确性和客观性上取得重大突破。 </a:t>
            </a:r>
          </a:p>
          <a:p>
            <a:pPr>
              <a:buNone/>
            </a:pPr>
            <a:r>
              <a:rPr lang="zh-CN" altLang="en-US" sz="1800" dirty="0" smtClean="0">
                <a:latin typeface="+mn-ea"/>
              </a:rPr>
              <a:t>　</a:t>
            </a:r>
            <a:r>
              <a:rPr lang="zh-CN" altLang="en-US" sz="1800" b="1" dirty="0" smtClean="0">
                <a:latin typeface="+mn-ea"/>
              </a:rPr>
              <a:t>   </a:t>
            </a:r>
            <a:r>
              <a:rPr lang="en-US" altLang="zh-CN" sz="1800" b="1" dirty="0" smtClean="0">
                <a:latin typeface="+mn-ea"/>
              </a:rPr>
              <a:t> 3</a:t>
            </a:r>
            <a:r>
              <a:rPr lang="zh-CN" altLang="en-US" sz="1800" b="1" dirty="0" smtClean="0">
                <a:latin typeface="+mn-ea"/>
              </a:rPr>
              <a:t>、主观性。</a:t>
            </a:r>
            <a:r>
              <a:rPr lang="zh-CN" altLang="en-US" sz="1800" dirty="0" smtClean="0">
                <a:latin typeface="+mn-ea"/>
              </a:rPr>
              <a:t>对社会事物的认识和评价要受到众多主观因素（特别是感情因素）的制约，而这主要取决于观察者与观察对象之间利益关系（特别是经济利益关系），各种社会科学因而很容易带有强烈的民族性和阶级性。这种由利益关系所引起的“先入为主”的主观因素（特别是民族感情和阶级感情），诱导人们形成非中性的、非客观的、非理性的观察态度，这就容易形成代表不同民族利益和阶级利益的“社会科学”，而且互不妥协，各自为政，从而严重阻碍着社会科学的健康发展。</a:t>
            </a:r>
            <a:r>
              <a:rPr lang="en-US" altLang="zh-CN" sz="1800" dirty="0" smtClean="0">
                <a:latin typeface="+mn-ea"/>
              </a:rPr>
              <a:t>? </a:t>
            </a:r>
          </a:p>
          <a:p>
            <a:pPr>
              <a:buNone/>
            </a:pPr>
            <a:r>
              <a:rPr lang="zh-CN" altLang="en-US" sz="1800" dirty="0" smtClean="0">
                <a:latin typeface="+mn-ea"/>
              </a:rPr>
              <a:t>　　</a:t>
            </a:r>
            <a:r>
              <a:rPr lang="en-US" altLang="zh-CN" sz="1800" b="1" dirty="0" smtClean="0">
                <a:latin typeface="+mn-ea"/>
              </a:rPr>
              <a:t> 4</a:t>
            </a:r>
            <a:r>
              <a:rPr lang="zh-CN" altLang="en-US" sz="1800" b="1" dirty="0" smtClean="0">
                <a:latin typeface="+mn-ea"/>
              </a:rPr>
              <a:t>、难验证性。</a:t>
            </a:r>
            <a:r>
              <a:rPr lang="zh-CN" altLang="en-US" sz="1800" dirty="0" smtClean="0">
                <a:latin typeface="+mn-ea"/>
              </a:rPr>
              <a:t>社会事物一般有较长的运行周期，且在时间上具有不可逆性，有些社会事物的运行容易产巨大的利益冲突，并会引起一些不可预测的灾难，因而难以进行重复性实验，许多社会科学的假设、预言难以在短期内和较小范围内得以验证。</a:t>
            </a:r>
          </a:p>
          <a:p>
            <a:endParaRPr lang="zh-CN" altLang="en-US"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en-US" sz="1800" b="1" dirty="0" smtClean="0"/>
              <a:t>科学技术</a:t>
            </a:r>
            <a:endParaRPr lang="en-US" altLang="zh-CN" sz="1800" b="1" dirty="0" smtClean="0"/>
          </a:p>
          <a:p>
            <a:r>
              <a:rPr lang="zh-CN" altLang="en-US" sz="1800" dirty="0" smtClean="0"/>
              <a:t>技术原意是指个人的技能或技艺。早期，指个人的手艺、技巧，家庭世代相传的制作方法和配方，后随着科学的不断发展，技术的涵盖力大大增强 。现在，技术是指人类根据生产实践经验和应用科学原理而发展成的各种工艺操作方法和技能以及物化的各种生产手段和物质装备。现在，科学技术总的来说有两类：一类是了解、认识、解决社会问题的，这是社会科学技术，一类是了解、认识和改造自然的，这是自然科学技术、</a:t>
            </a:r>
            <a:endParaRPr lang="en-US" altLang="zh-CN" sz="1800" dirty="0" smtClean="0"/>
          </a:p>
          <a:p>
            <a:r>
              <a:rPr lang="zh-CN" altLang="en-US" sz="1800" b="1" dirty="0" smtClean="0">
                <a:latin typeface="+mn-ea"/>
              </a:rPr>
              <a:t>科学技术的作用是</a:t>
            </a:r>
            <a:r>
              <a:rPr lang="en-US" altLang="zh-CN" sz="1800" b="1" dirty="0" smtClean="0">
                <a:latin typeface="+mn-ea"/>
              </a:rPr>
              <a:t>:</a:t>
            </a:r>
          </a:p>
          <a:p>
            <a:r>
              <a:rPr lang="en-US" altLang="zh-CN" sz="1800" dirty="0" smtClean="0">
                <a:latin typeface="+mn-ea"/>
              </a:rPr>
              <a:t>1</a:t>
            </a:r>
            <a:r>
              <a:rPr lang="zh-CN" altLang="en-US" sz="1800" dirty="0" smtClean="0">
                <a:latin typeface="+mn-ea"/>
              </a:rPr>
              <a:t>、</a:t>
            </a:r>
            <a:r>
              <a:rPr lang="zh-CN" altLang="en-US" sz="1800" dirty="0" smtClean="0"/>
              <a:t>科学技术是推动现代生产力发展中的重要因素和重要力量。马克思明确指出：机器生产的发展要求自觉地应用自然科学，“生产力中也包括科学”，“劳动生产力是随着科学和技术的不断进步而不断发展的。”</a:t>
            </a:r>
            <a:endParaRPr lang="en-US" altLang="zh-CN" sz="1800" dirty="0" smtClean="0"/>
          </a:p>
          <a:p>
            <a:r>
              <a:rPr lang="en-US" altLang="zh-CN" sz="1800" dirty="0" smtClean="0">
                <a:latin typeface="+mn-ea"/>
              </a:rPr>
              <a:t>2</a:t>
            </a:r>
            <a:r>
              <a:rPr lang="zh-CN" altLang="en-US" sz="1800" dirty="0" smtClean="0">
                <a:latin typeface="+mn-ea"/>
              </a:rPr>
              <a:t>、</a:t>
            </a:r>
            <a:r>
              <a:rPr lang="zh-CN" altLang="en-US" sz="1800" dirty="0" smtClean="0"/>
              <a:t>科学技术是现代生产力发展和经济增长的第一要素。过去，生产力发展和经济增长主要靠劳动力、资本和自然资源的投入，现代社会随着知识经济时代的到来，科学技术、智力资源日益成为生产力发展和经济增长的决定性要素，生产力发展和经济增长主要靠的是科学的力量、技术的力量。从发达国家的经济发展的实践来看，更是如此。 </a:t>
            </a:r>
            <a:endParaRPr lang="en-US" altLang="zh-CN" sz="1800" dirty="0" smtClean="0"/>
          </a:p>
          <a:p>
            <a:r>
              <a:rPr lang="en-US" altLang="zh-CN" sz="1800" dirty="0" smtClean="0"/>
              <a:t>3</a:t>
            </a:r>
            <a:r>
              <a:rPr lang="zh-CN" altLang="en-US" sz="1800" dirty="0" smtClean="0"/>
              <a:t>、现代化科学技术的超前性对生产力发展具有先导作用。</a:t>
            </a:r>
            <a:endParaRPr lang="en-US" altLang="zh-CN" sz="1800" dirty="0" smtClean="0">
              <a:latin typeface="+mn-ea"/>
            </a:endParaRPr>
          </a:p>
          <a:p>
            <a:endParaRPr lang="zh-CN" altLang="en-US"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4800" y="1142984"/>
            <a:ext cx="8686800" cy="4937141"/>
          </a:xfrm>
        </p:spPr>
        <p:txBody>
          <a:bodyPr>
            <a:noAutofit/>
          </a:bodyPr>
          <a:lstStyle/>
          <a:p>
            <a:pPr>
              <a:buNone/>
            </a:pPr>
            <a:endParaRPr lang="en-US" altLang="zh-CN" sz="1800" dirty="0" smtClean="0">
              <a:latin typeface="+mn-ea"/>
            </a:endParaRPr>
          </a:p>
          <a:p>
            <a:r>
              <a:rPr lang="zh-CN" altLang="en-US" sz="1800" b="1" dirty="0" smtClean="0">
                <a:latin typeface="+mn-ea"/>
              </a:rPr>
              <a:t>社会科学与自然科学的关系</a:t>
            </a:r>
            <a:endParaRPr lang="en-US" altLang="zh-CN" sz="1800" b="1" dirty="0" smtClean="0">
              <a:latin typeface="+mn-ea"/>
            </a:endParaRPr>
          </a:p>
          <a:p>
            <a:pPr>
              <a:buNone/>
            </a:pPr>
            <a:r>
              <a:rPr lang="en-US" altLang="zh-CN" sz="1800" dirty="0" smtClean="0">
                <a:latin typeface="+mn-ea"/>
              </a:rPr>
              <a:t>    1</a:t>
            </a:r>
            <a:r>
              <a:rPr lang="zh-CN" altLang="en-US" sz="1800" dirty="0" smtClean="0">
                <a:latin typeface="+mn-ea"/>
              </a:rPr>
              <a:t>、社会事物是一种特殊的自然事物。社会事物的产生往往由偶然的事件或个别人物作为导火索，具有较强的随机性和模糊性；社会事物都是建立在众多自然事物的基础之上，或者与众多自然事物相联系。</a:t>
            </a:r>
            <a:endParaRPr lang="en-US" altLang="zh-CN" sz="1800" dirty="0" smtClean="0">
              <a:latin typeface="+mn-ea"/>
            </a:endParaRPr>
          </a:p>
          <a:p>
            <a:pPr>
              <a:buNone/>
            </a:pPr>
            <a:r>
              <a:rPr lang="en-US" altLang="zh-CN" sz="1800" dirty="0" smtClean="0">
                <a:latin typeface="+mn-ea"/>
              </a:rPr>
              <a:t>    2</a:t>
            </a:r>
            <a:r>
              <a:rPr lang="zh-CN" altLang="en-US" sz="1800" dirty="0" smtClean="0">
                <a:latin typeface="+mn-ea"/>
              </a:rPr>
              <a:t>、社会规律是一种特殊的自然规律。社会规律的本原是自然规律，任何一种社会规律都可辩证地还原为某几种自然规律，都可在自然规律中发现它的原形；社会规律以更充分的主动性和创造性特征来体现自然规律的客观规定性特征，人类的主动性和创造性不可能是完全随意和无约束的，而是以遵循和服从自然规律为前提的，在本质上不能违背自然规律的客观规定性，恰恰相反，是自然规律的客观规定性在更高意义的体现。总之，社会事物是自然物质的复杂存在方式；社会规律是自然规律的复杂表现形式；社会规律不是对自然规律的否定，恰恰相反，是对自然规律在更高层次上的论证。</a:t>
            </a:r>
            <a:endParaRPr lang="en-US" altLang="zh-CN" sz="1800" dirty="0" smtClean="0">
              <a:latin typeface="+mn-ea"/>
            </a:endParaRPr>
          </a:p>
          <a:p>
            <a:pPr>
              <a:buNone/>
            </a:pPr>
            <a:r>
              <a:rPr lang="en-US" altLang="zh-CN" sz="1800" dirty="0" smtClean="0">
                <a:latin typeface="+mn-ea"/>
              </a:rPr>
              <a:t>    3</a:t>
            </a:r>
            <a:r>
              <a:rPr lang="zh-CN" altLang="en-US" sz="1800" dirty="0" smtClean="0">
                <a:latin typeface="+mn-ea"/>
              </a:rPr>
              <a:t>、社会科学是一种特殊的自然科学。由于所有社会规律的本原都是自然规律，则所有社会科学均可以把其假设前提建立在自然科学基本公理的基础之上；由于社会规律综合体现了多种自然规律的具体内容，则所有社会科学均可综合地采用各种自然科学的方法来描述</a:t>
            </a:r>
            <a:endParaRPr lang="zh-CN" altLang="en-US" sz="1800" dirty="0">
              <a:latin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法律的概念</a:t>
            </a:r>
            <a:endParaRPr lang="zh-CN" altLang="en-US" dirty="0"/>
          </a:p>
        </p:txBody>
      </p:sp>
      <p:sp>
        <p:nvSpPr>
          <p:cNvPr id="3" name="内容占位符 2"/>
          <p:cNvSpPr>
            <a:spLocks noGrp="1"/>
          </p:cNvSpPr>
          <p:nvPr>
            <p:ph idx="1"/>
          </p:nvPr>
        </p:nvSpPr>
        <p:spPr/>
        <p:txBody>
          <a:bodyPr/>
          <a:lstStyle/>
          <a:p>
            <a:r>
              <a:rPr lang="zh-CN" altLang="en-US" sz="1800" dirty="0" smtClean="0"/>
              <a:t>广义的法律：是指法的整体，包括法律、有法律效力的解释及行政机关为执行法律而制定的规范性文件（如规章）。</a:t>
            </a:r>
            <a:endParaRPr lang="en-US" altLang="zh-CN" sz="1800" dirty="0" smtClean="0"/>
          </a:p>
          <a:p>
            <a:r>
              <a:rPr lang="zh-CN" altLang="en-US" sz="1800" dirty="0" smtClean="0"/>
              <a:t>狭义的法律：专指拥有立法权的国家权力机关依照立法程序制定的规范性文件</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494</TotalTime>
  <Words>2213</Words>
  <PresentationFormat>全屏显示(4:3)</PresentationFormat>
  <Paragraphs>78</Paragraphs>
  <Slides>15</Slides>
  <Notes>2</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跋涉</vt:lpstr>
      <vt:lpstr>法律与科学的关系 </vt:lpstr>
      <vt:lpstr>科学的概念</vt:lpstr>
      <vt:lpstr>科学的特点 </vt:lpstr>
      <vt:lpstr>科学的分类</vt:lpstr>
      <vt:lpstr>幻灯片 5</vt:lpstr>
      <vt:lpstr>幻灯片 6</vt:lpstr>
      <vt:lpstr>幻灯片 7</vt:lpstr>
      <vt:lpstr>幻灯片 8</vt:lpstr>
      <vt:lpstr>法律的概念</vt:lpstr>
      <vt:lpstr>法律的特征</vt:lpstr>
      <vt:lpstr>法律的作用</vt:lpstr>
      <vt:lpstr>科学技术的发展与法律发展的关系</vt:lpstr>
      <vt:lpstr>法律发展对科学技术进步的反作用</vt:lpstr>
      <vt:lpstr>处理好科学技术进步和法律之间的关系 </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法律与科学的关系 </dc:title>
  <dc:creator>ASUS</dc:creator>
  <cp:lastModifiedBy>ASUS</cp:lastModifiedBy>
  <cp:revision>55</cp:revision>
  <dcterms:created xsi:type="dcterms:W3CDTF">2012-03-06T11:19:05Z</dcterms:created>
  <dcterms:modified xsi:type="dcterms:W3CDTF">2012-03-07T14:14:01Z</dcterms:modified>
</cp:coreProperties>
</file>