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2701075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2930132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3001938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1309331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135884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1590603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3076687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813813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2869138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3964552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62C4EA0-FB41-439A-9A44-F94082D0D0AF}" type="datetimeFigureOut">
              <a:rPr lang="zh-CN" altLang="en-US" smtClean="0"/>
              <a:t>2012/3/14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1697002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2C4EA0-FB41-439A-9A44-F94082D0D0AF}" type="datetimeFigureOut">
              <a:rPr lang="zh-CN" altLang="en-US" smtClean="0"/>
              <a:t>2012/3/14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D1683-488A-40C3-BB80-5305310981DB}" type="slidenum">
              <a:rPr lang="zh-CN" altLang="en-US" smtClean="0"/>
              <a:t>‹#›</a:t>
            </a:fld>
            <a:endParaRPr lang="zh-CN" altLang="en-US"/>
          </a:p>
        </p:txBody>
      </p:sp>
    </p:spTree>
    <p:extLst>
      <p:ext uri="{BB962C8B-B14F-4D97-AF65-F5344CB8AC3E}">
        <p14:creationId xmlns:p14="http://schemas.microsoft.com/office/powerpoint/2010/main" val="713831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dirty="0" smtClean="0">
                <a:latin typeface="华文琥珀" pitchFamily="2" charset="-122"/>
                <a:ea typeface="华文琥珀" pitchFamily="2" charset="-122"/>
              </a:rPr>
              <a:t>证据的合法性</a:t>
            </a:r>
            <a:endParaRPr lang="zh-CN" altLang="en-US" sz="4800" dirty="0">
              <a:latin typeface="华文琥珀" pitchFamily="2" charset="-122"/>
              <a:ea typeface="华文琥珀" pitchFamily="2" charset="-122"/>
            </a:endParaRPr>
          </a:p>
        </p:txBody>
      </p:sp>
      <p:sp>
        <p:nvSpPr>
          <p:cNvPr id="3" name="副标题 2"/>
          <p:cNvSpPr>
            <a:spLocks noGrp="1"/>
          </p:cNvSpPr>
          <p:nvPr>
            <p:ph type="subTitle" idx="1"/>
          </p:nvPr>
        </p:nvSpPr>
        <p:spPr>
          <a:xfrm>
            <a:off x="1371600" y="3886200"/>
            <a:ext cx="7160840" cy="2063080"/>
          </a:xfrm>
        </p:spPr>
        <p:txBody>
          <a:bodyPr>
            <a:normAutofit/>
          </a:bodyPr>
          <a:lstStyle/>
          <a:p>
            <a:r>
              <a:rPr lang="zh-CN" altLang="en-US" dirty="0" smtClean="0">
                <a:solidFill>
                  <a:schemeClr val="tx1"/>
                </a:solidFill>
              </a:rPr>
              <a:t>以保护弱势群体合法权益为视角</a:t>
            </a:r>
            <a:endParaRPr lang="en-US" altLang="zh-CN" dirty="0" smtClean="0">
              <a:solidFill>
                <a:schemeClr val="tx1"/>
              </a:solidFill>
            </a:endParaRPr>
          </a:p>
          <a:p>
            <a:endParaRPr lang="en-US" altLang="zh-CN" dirty="0">
              <a:solidFill>
                <a:schemeClr val="tx1"/>
              </a:solidFill>
            </a:endParaRPr>
          </a:p>
          <a:p>
            <a:r>
              <a:rPr lang="en-US" altLang="zh-CN" dirty="0" smtClean="0">
                <a:solidFill>
                  <a:schemeClr val="tx1"/>
                </a:solidFill>
              </a:rPr>
              <a:t>                                                       </a:t>
            </a:r>
            <a:r>
              <a:rPr lang="zh-CN" altLang="en-US" dirty="0" smtClean="0">
                <a:solidFill>
                  <a:schemeClr val="tx1"/>
                </a:solidFill>
                <a:latin typeface="华文新魏" pitchFamily="2" charset="-122"/>
                <a:ea typeface="华文新魏" pitchFamily="2" charset="-122"/>
              </a:rPr>
              <a:t>梅晓媛</a:t>
            </a:r>
            <a:endParaRPr lang="zh-CN" altLang="en-US" dirty="0">
              <a:solidFill>
                <a:schemeClr val="tx1"/>
              </a:solidFill>
              <a:latin typeface="华文新魏" pitchFamily="2" charset="-122"/>
              <a:ea typeface="华文新魏" pitchFamily="2" charset="-122"/>
            </a:endParaRPr>
          </a:p>
        </p:txBody>
      </p:sp>
    </p:spTree>
    <p:extLst>
      <p:ext uri="{BB962C8B-B14F-4D97-AF65-F5344CB8AC3E}">
        <p14:creationId xmlns:p14="http://schemas.microsoft.com/office/powerpoint/2010/main" val="1855829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6277" y="4293096"/>
            <a:ext cx="461665" cy="2016224"/>
          </a:xfrm>
          <a:prstGeom prst="rect">
            <a:avLst/>
          </a:prstGeom>
          <a:noFill/>
        </p:spPr>
        <p:txBody>
          <a:bodyPr vert="eaVert" wrap="square" rtlCol="0">
            <a:spAutoFit/>
          </a:bodyPr>
          <a:lstStyle/>
          <a:p>
            <a:endParaRPr lang="zh-CN" altLang="en-US" dirty="0"/>
          </a:p>
        </p:txBody>
      </p:sp>
      <p:sp>
        <p:nvSpPr>
          <p:cNvPr id="4" name="TextBox 3"/>
          <p:cNvSpPr txBox="1"/>
          <p:nvPr/>
        </p:nvSpPr>
        <p:spPr>
          <a:xfrm>
            <a:off x="1178677" y="4445496"/>
            <a:ext cx="461665" cy="2016224"/>
          </a:xfrm>
          <a:prstGeom prst="rect">
            <a:avLst/>
          </a:prstGeom>
          <a:noFill/>
        </p:spPr>
        <p:txBody>
          <a:bodyPr vert="eaVert" wrap="square" rtlCol="0">
            <a:spAutoFit/>
          </a:bodyPr>
          <a:lstStyle/>
          <a:p>
            <a:endParaRPr lang="zh-CN" altLang="en-US" dirty="0"/>
          </a:p>
        </p:txBody>
      </p:sp>
      <p:sp>
        <p:nvSpPr>
          <p:cNvPr id="5" name="TextBox 4"/>
          <p:cNvSpPr txBox="1"/>
          <p:nvPr/>
        </p:nvSpPr>
        <p:spPr>
          <a:xfrm>
            <a:off x="410723" y="4293096"/>
            <a:ext cx="615553" cy="2016224"/>
          </a:xfrm>
          <a:prstGeom prst="rect">
            <a:avLst/>
          </a:prstGeom>
          <a:noFill/>
        </p:spPr>
        <p:txBody>
          <a:bodyPr vert="eaVert" wrap="square" rtlCol="0">
            <a:spAutoFit/>
          </a:bodyPr>
          <a:lstStyle/>
          <a:p>
            <a:pPr algn="ctr"/>
            <a:r>
              <a:rPr lang="zh-CN" altLang="en-US" sz="2800" dirty="0" smtClean="0">
                <a:latin typeface="华文新魏" pitchFamily="2" charset="-122"/>
                <a:ea typeface="华文新魏" pitchFamily="2" charset="-122"/>
              </a:rPr>
              <a:t>政府高官</a:t>
            </a:r>
            <a:endParaRPr lang="zh-CN" altLang="en-US" sz="2800" dirty="0">
              <a:latin typeface="华文新魏" pitchFamily="2" charset="-122"/>
              <a:ea typeface="华文新魏" pitchFamily="2" charset="-122"/>
            </a:endParaRPr>
          </a:p>
        </p:txBody>
      </p:sp>
      <p:sp>
        <p:nvSpPr>
          <p:cNvPr id="6" name="TextBox 5"/>
          <p:cNvSpPr txBox="1"/>
          <p:nvPr/>
        </p:nvSpPr>
        <p:spPr>
          <a:xfrm>
            <a:off x="410724" y="833151"/>
            <a:ext cx="615553" cy="2016224"/>
          </a:xfrm>
          <a:prstGeom prst="rect">
            <a:avLst/>
          </a:prstGeom>
          <a:noFill/>
        </p:spPr>
        <p:txBody>
          <a:bodyPr vert="eaVert" wrap="square" rtlCol="0">
            <a:spAutoFit/>
          </a:bodyPr>
          <a:lstStyle/>
          <a:p>
            <a:pPr algn="ctr"/>
            <a:r>
              <a:rPr lang="zh-CN" altLang="en-US" sz="2800" dirty="0" smtClean="0">
                <a:latin typeface="华文新魏" pitchFamily="2" charset="-122"/>
                <a:ea typeface="华文新魏" pitchFamily="2" charset="-122"/>
              </a:rPr>
              <a:t>城市英雄</a:t>
            </a:r>
            <a:endParaRPr lang="zh-CN" altLang="en-US" sz="2800" dirty="0">
              <a:latin typeface="华文新魏" pitchFamily="2" charset="-122"/>
              <a:ea typeface="华文新魏" pitchFamily="2" charset="-122"/>
            </a:endParaRPr>
          </a:p>
        </p:txBody>
      </p:sp>
      <p:sp>
        <p:nvSpPr>
          <p:cNvPr id="7" name="TextBox 6"/>
          <p:cNvSpPr txBox="1"/>
          <p:nvPr/>
        </p:nvSpPr>
        <p:spPr>
          <a:xfrm>
            <a:off x="4838533" y="4284013"/>
            <a:ext cx="615553" cy="2016224"/>
          </a:xfrm>
          <a:prstGeom prst="rect">
            <a:avLst/>
          </a:prstGeom>
          <a:noFill/>
        </p:spPr>
        <p:txBody>
          <a:bodyPr vert="eaVert" wrap="square" rtlCol="0">
            <a:spAutoFit/>
          </a:bodyPr>
          <a:lstStyle/>
          <a:p>
            <a:pPr algn="ctr"/>
            <a:r>
              <a:rPr lang="zh-CN" altLang="en-US" sz="2800" dirty="0" smtClean="0">
                <a:latin typeface="华文新魏" pitchFamily="2" charset="-122"/>
                <a:ea typeface="华文新魏" pitchFamily="2" charset="-122"/>
              </a:rPr>
              <a:t>工厂工人</a:t>
            </a:r>
            <a:endParaRPr lang="zh-CN" altLang="en-US" sz="2800" dirty="0">
              <a:latin typeface="华文新魏" pitchFamily="2" charset="-122"/>
              <a:ea typeface="华文新魏" pitchFamily="2" charset="-122"/>
            </a:endParaRPr>
          </a:p>
        </p:txBody>
      </p:sp>
      <p:sp>
        <p:nvSpPr>
          <p:cNvPr id="8" name="TextBox 7"/>
          <p:cNvSpPr txBox="1"/>
          <p:nvPr/>
        </p:nvSpPr>
        <p:spPr>
          <a:xfrm>
            <a:off x="4822129" y="847800"/>
            <a:ext cx="615553" cy="2016224"/>
          </a:xfrm>
          <a:prstGeom prst="rect">
            <a:avLst/>
          </a:prstGeom>
          <a:noFill/>
        </p:spPr>
        <p:txBody>
          <a:bodyPr vert="eaVert" wrap="square" rtlCol="0">
            <a:spAutoFit/>
          </a:bodyPr>
          <a:lstStyle/>
          <a:p>
            <a:pPr algn="ctr"/>
            <a:r>
              <a:rPr lang="zh-CN" altLang="en-US" sz="2800" dirty="0">
                <a:latin typeface="华文新魏" pitchFamily="2" charset="-122"/>
                <a:ea typeface="华文新魏" pitchFamily="2" charset="-122"/>
              </a:rPr>
              <a:t>检察官</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9509" y="415752"/>
            <a:ext cx="3270591" cy="288032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3417" y="415752"/>
            <a:ext cx="3402701" cy="2880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0538" y="3825000"/>
            <a:ext cx="3272400" cy="2934251"/>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4536" y="3843799"/>
            <a:ext cx="3411581" cy="2915452"/>
          </a:xfrm>
          <a:prstGeom prst="rect">
            <a:avLst/>
          </a:prstGeom>
        </p:spPr>
      </p:pic>
    </p:spTree>
    <p:extLst>
      <p:ext uri="{BB962C8B-B14F-4D97-AF65-F5344CB8AC3E}">
        <p14:creationId xmlns:p14="http://schemas.microsoft.com/office/powerpoint/2010/main" val="2337490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332656"/>
            <a:ext cx="8424936" cy="6247864"/>
          </a:xfrm>
          <a:prstGeom prst="rect">
            <a:avLst/>
          </a:prstGeom>
          <a:noFill/>
        </p:spPr>
        <p:txBody>
          <a:bodyPr wrap="square" rtlCol="0">
            <a:spAutoFit/>
          </a:bodyPr>
          <a:lstStyle/>
          <a:p>
            <a:pPr>
              <a:lnSpc>
                <a:spcPct val="150000"/>
              </a:lnSpc>
            </a:pPr>
            <a:r>
              <a:rPr lang="zh-CN" altLang="en-US" sz="2000" dirty="0" smtClean="0">
                <a:latin typeface="华文中宋" pitchFamily="2" charset="-122"/>
                <a:ea typeface="华文中宋" pitchFamily="2" charset="-122"/>
              </a:rPr>
              <a:t>●     政府高官依仗自己强大的势力，经营着国内最大的化工生产公司，为了谋取暴利，他私下使用了很多污染环境尤其会严重伤害工厂工人身体健康的违禁化学品。</a:t>
            </a:r>
            <a:endParaRPr lang="en-US" altLang="zh-CN" sz="2000" dirty="0" smtClean="0">
              <a:latin typeface="华文中宋" pitchFamily="2" charset="-122"/>
              <a:ea typeface="华文中宋" pitchFamily="2" charset="-122"/>
            </a:endParaRPr>
          </a:p>
          <a:p>
            <a:pPr>
              <a:lnSpc>
                <a:spcPct val="150000"/>
              </a:lnSpc>
            </a:pPr>
            <a:r>
              <a:rPr lang="zh-CN" altLang="en-US" sz="2000" dirty="0" smtClean="0">
                <a:solidFill>
                  <a:prstClr val="black"/>
                </a:solidFill>
                <a:latin typeface="华文中宋" pitchFamily="2" charset="-122"/>
                <a:ea typeface="华文中宋" pitchFamily="2" charset="-122"/>
              </a:rPr>
              <a:t>●     部分</a:t>
            </a:r>
            <a:r>
              <a:rPr lang="zh-CN" altLang="en-US" sz="2000" dirty="0">
                <a:solidFill>
                  <a:prstClr val="black"/>
                </a:solidFill>
                <a:latin typeface="华文中宋" pitchFamily="2" charset="-122"/>
                <a:ea typeface="华文中宋" pitchFamily="2" charset="-122"/>
              </a:rPr>
              <a:t>工人因为长期工作而患上无法治愈的疾病，不得不辞工治疗，公司</a:t>
            </a:r>
            <a:r>
              <a:rPr lang="zh-CN" altLang="en-US" sz="2000" dirty="0" smtClean="0">
                <a:solidFill>
                  <a:prstClr val="black"/>
                </a:solidFill>
                <a:latin typeface="华文中宋" pitchFamily="2" charset="-122"/>
                <a:ea typeface="华文中宋" pitchFamily="2" charset="-122"/>
              </a:rPr>
              <a:t>拒绝   承担</a:t>
            </a:r>
            <a:r>
              <a:rPr lang="zh-CN" altLang="en-US" sz="2000" dirty="0">
                <a:solidFill>
                  <a:prstClr val="black"/>
                </a:solidFill>
                <a:latin typeface="华文中宋" pitchFamily="2" charset="-122"/>
                <a:ea typeface="华文中宋" pitchFamily="2" charset="-122"/>
              </a:rPr>
              <a:t>工人医疗费</a:t>
            </a:r>
            <a:r>
              <a:rPr lang="zh-CN" altLang="en-US" sz="2000" dirty="0" smtClean="0">
                <a:solidFill>
                  <a:prstClr val="black"/>
                </a:solidFill>
                <a:latin typeface="华文中宋" pitchFamily="2" charset="-122"/>
                <a:ea typeface="华文中宋" pitchFamily="2" charset="-122"/>
              </a:rPr>
              <a:t>用，并否认疾病与工作有关。</a:t>
            </a:r>
            <a:endParaRPr lang="en-US" altLang="zh-CN" sz="2000" dirty="0" smtClean="0">
              <a:solidFill>
                <a:prstClr val="black"/>
              </a:solidFill>
              <a:latin typeface="华文中宋" pitchFamily="2" charset="-122"/>
              <a:ea typeface="华文中宋" pitchFamily="2" charset="-122"/>
            </a:endParaRPr>
          </a:p>
          <a:p>
            <a:pPr>
              <a:lnSpc>
                <a:spcPct val="150000"/>
              </a:lnSpc>
            </a:pPr>
            <a:r>
              <a:rPr lang="zh-CN" altLang="en-US" sz="2000" dirty="0" smtClean="0">
                <a:solidFill>
                  <a:prstClr val="black"/>
                </a:solidFill>
                <a:latin typeface="华文中宋" pitchFamily="2" charset="-122"/>
                <a:ea typeface="华文中宋" pitchFamily="2" charset="-122"/>
              </a:rPr>
              <a:t>●     </a:t>
            </a:r>
            <a:r>
              <a:rPr lang="zh-CN" altLang="zh-CN" sz="2000" dirty="0" smtClean="0">
                <a:latin typeface="华文中宋" pitchFamily="2" charset="-122"/>
                <a:ea typeface="华文中宋" pitchFamily="2" charset="-122"/>
                <a:cs typeface="Times New Roman"/>
              </a:rPr>
              <a:t>工人们</a:t>
            </a:r>
            <a:r>
              <a:rPr lang="zh-CN" altLang="en-US" sz="2000" dirty="0" smtClean="0">
                <a:latin typeface="华文中宋" pitchFamily="2" charset="-122"/>
                <a:ea typeface="华文中宋" pitchFamily="2" charset="-122"/>
                <a:cs typeface="Times New Roman"/>
              </a:rPr>
              <a:t>无力承担</a:t>
            </a:r>
            <a:r>
              <a:rPr lang="zh-CN" altLang="zh-CN" sz="2000" dirty="0" smtClean="0">
                <a:latin typeface="华文中宋" pitchFamily="2" charset="-122"/>
                <a:ea typeface="华文中宋" pitchFamily="2" charset="-122"/>
                <a:cs typeface="Times New Roman"/>
              </a:rPr>
              <a:t>昂贵</a:t>
            </a:r>
            <a:r>
              <a:rPr lang="zh-CN" altLang="zh-CN" sz="2000" dirty="0">
                <a:latin typeface="华文中宋" pitchFamily="2" charset="-122"/>
                <a:ea typeface="华文中宋" pitchFamily="2" charset="-122"/>
                <a:cs typeface="Times New Roman"/>
              </a:rPr>
              <a:t>的医疗费用，艰难</a:t>
            </a:r>
            <a:r>
              <a:rPr lang="zh-CN" altLang="zh-CN" sz="2000" dirty="0" smtClean="0">
                <a:latin typeface="华文中宋" pitchFamily="2" charset="-122"/>
                <a:ea typeface="华文中宋" pitchFamily="2" charset="-122"/>
                <a:cs typeface="Times New Roman"/>
              </a:rPr>
              <a:t>维持</a:t>
            </a:r>
            <a:r>
              <a:rPr lang="zh-CN" altLang="en-US" sz="2000" dirty="0" smtClean="0">
                <a:latin typeface="华文中宋" pitchFamily="2" charset="-122"/>
                <a:ea typeface="华文中宋" pitchFamily="2" charset="-122"/>
                <a:cs typeface="Times New Roman"/>
              </a:rPr>
              <a:t>生计，病情得不到缓解。</a:t>
            </a:r>
            <a:endParaRPr lang="en-US" altLang="zh-CN" sz="2000" dirty="0" smtClean="0">
              <a:latin typeface="华文中宋" pitchFamily="2" charset="-122"/>
              <a:ea typeface="华文中宋" pitchFamily="2" charset="-122"/>
              <a:cs typeface="Times New Roman"/>
            </a:endParaRPr>
          </a:p>
          <a:p>
            <a:pPr>
              <a:lnSpc>
                <a:spcPct val="150000"/>
              </a:lnSpc>
            </a:pPr>
            <a:r>
              <a:rPr lang="zh-CN" altLang="en-US" sz="2000" dirty="0">
                <a:latin typeface="华文中宋" pitchFamily="2" charset="-122"/>
                <a:ea typeface="华文中宋" pitchFamily="2" charset="-122"/>
                <a:cs typeface="Times New Roman"/>
              </a:rPr>
              <a:t>他们</a:t>
            </a:r>
            <a:r>
              <a:rPr lang="zh-CN" altLang="en-US" sz="2000" dirty="0" smtClean="0">
                <a:latin typeface="华文中宋" pitchFamily="2" charset="-122"/>
                <a:ea typeface="华文中宋" pitchFamily="2" charset="-122"/>
                <a:cs typeface="Times New Roman"/>
              </a:rPr>
              <a:t>决定诉诸法律，维护自己的合法权益。</a:t>
            </a:r>
            <a:endParaRPr lang="en-US" altLang="zh-CN" sz="2000" dirty="0" smtClean="0">
              <a:latin typeface="华文中宋" pitchFamily="2" charset="-122"/>
              <a:ea typeface="华文中宋" pitchFamily="2" charset="-122"/>
              <a:cs typeface="Times New Roman"/>
            </a:endParaRPr>
          </a:p>
          <a:p>
            <a:pPr>
              <a:lnSpc>
                <a:spcPct val="150000"/>
              </a:lnSpc>
            </a:pPr>
            <a:r>
              <a:rPr lang="zh-CN" altLang="en-US" sz="2000" dirty="0" smtClean="0">
                <a:solidFill>
                  <a:prstClr val="black"/>
                </a:solidFill>
                <a:latin typeface="华文中宋" pitchFamily="2" charset="-122"/>
                <a:ea typeface="华文中宋" pitchFamily="2" charset="-122"/>
              </a:rPr>
              <a:t>●     </a:t>
            </a:r>
            <a:r>
              <a:rPr lang="zh-CN" altLang="zh-CN" sz="2000" dirty="0" smtClean="0">
                <a:latin typeface="华文中宋" pitchFamily="2" charset="-122"/>
                <a:ea typeface="华文中宋" pitchFamily="2" charset="-122"/>
                <a:cs typeface="Times New Roman"/>
              </a:rPr>
              <a:t>检察官</a:t>
            </a:r>
            <a:r>
              <a:rPr lang="zh-CN" altLang="en-US" sz="2000" dirty="0" smtClean="0">
                <a:latin typeface="华文中宋" pitchFamily="2" charset="-122"/>
                <a:ea typeface="华文中宋" pitchFamily="2" charset="-122"/>
                <a:cs typeface="Times New Roman"/>
              </a:rPr>
              <a:t>开始准备</a:t>
            </a:r>
            <a:r>
              <a:rPr lang="zh-CN" altLang="zh-CN" sz="2000" dirty="0" smtClean="0">
                <a:latin typeface="华文中宋" pitchFamily="2" charset="-122"/>
                <a:ea typeface="华文中宋" pitchFamily="2" charset="-122"/>
                <a:cs typeface="Times New Roman"/>
              </a:rPr>
              <a:t>通过</a:t>
            </a:r>
            <a:r>
              <a:rPr lang="zh-CN" altLang="zh-CN" sz="2000" dirty="0">
                <a:latin typeface="华文中宋" pitchFamily="2" charset="-122"/>
                <a:ea typeface="华文中宋" pitchFamily="2" charset="-122"/>
                <a:cs typeface="Times New Roman"/>
              </a:rPr>
              <a:t>法律正规程序获得化工厂的违法证据，却因政府官员位高权重，层层阻挠，调查无法实施，而工人急需巨额医疗费用，迫在眉睫</a:t>
            </a:r>
            <a:r>
              <a:rPr lang="zh-CN" altLang="zh-CN" sz="2000" dirty="0" smtClean="0">
                <a:latin typeface="华文中宋" pitchFamily="2" charset="-122"/>
                <a:ea typeface="华文中宋" pitchFamily="2" charset="-122"/>
                <a:cs typeface="Times New Roman"/>
              </a:rPr>
              <a:t>。</a:t>
            </a:r>
            <a:endParaRPr lang="en-US" altLang="zh-CN" sz="2000" dirty="0" smtClean="0">
              <a:latin typeface="华文中宋" pitchFamily="2" charset="-122"/>
              <a:ea typeface="华文中宋" pitchFamily="2" charset="-122"/>
              <a:cs typeface="Times New Roman"/>
            </a:endParaRPr>
          </a:p>
          <a:p>
            <a:pPr>
              <a:lnSpc>
                <a:spcPct val="150000"/>
              </a:lnSpc>
            </a:pPr>
            <a:r>
              <a:rPr lang="zh-CN" altLang="en-US" sz="2000" dirty="0" smtClean="0">
                <a:solidFill>
                  <a:prstClr val="black"/>
                </a:solidFill>
                <a:latin typeface="华文中宋" pitchFamily="2" charset="-122"/>
                <a:ea typeface="华文中宋" pitchFamily="2" charset="-122"/>
              </a:rPr>
              <a:t>●     </a:t>
            </a:r>
            <a:r>
              <a:rPr lang="zh-CN" altLang="zh-CN" sz="2000" dirty="0" smtClean="0">
                <a:latin typeface="华文中宋" pitchFamily="2" charset="-122"/>
                <a:ea typeface="华文中宋" pitchFamily="2" charset="-122"/>
                <a:cs typeface="Times New Roman"/>
              </a:rPr>
              <a:t>城市</a:t>
            </a:r>
            <a:r>
              <a:rPr lang="zh-CN" altLang="zh-CN" sz="2000" dirty="0">
                <a:latin typeface="华文中宋" pitchFamily="2" charset="-122"/>
                <a:ea typeface="华文中宋" pitchFamily="2" charset="-122"/>
                <a:cs typeface="Times New Roman"/>
              </a:rPr>
              <a:t>英雄出现，他悄悄潜入化工厂，打昏了保安人员，窃取了化工厂的核心机密，并匿名寄给</a:t>
            </a:r>
            <a:r>
              <a:rPr lang="zh-CN" altLang="zh-CN" sz="2000" dirty="0" smtClean="0">
                <a:latin typeface="华文中宋" pitchFamily="2" charset="-122"/>
                <a:ea typeface="华文中宋" pitchFamily="2" charset="-122"/>
                <a:cs typeface="Times New Roman"/>
              </a:rPr>
              <a:t>检察官</a:t>
            </a:r>
            <a:r>
              <a:rPr lang="zh-CN" altLang="en-US" sz="2000" dirty="0" smtClean="0">
                <a:latin typeface="华文中宋" pitchFamily="2" charset="-122"/>
                <a:ea typeface="华文中宋" pitchFamily="2" charset="-122"/>
                <a:cs typeface="Times New Roman"/>
              </a:rPr>
              <a:t>。</a:t>
            </a:r>
            <a:endParaRPr lang="en-US" altLang="zh-CN" sz="2000" dirty="0" smtClean="0">
              <a:latin typeface="华文中宋" pitchFamily="2" charset="-122"/>
              <a:ea typeface="华文中宋" pitchFamily="2" charset="-122"/>
              <a:cs typeface="Times New Roman"/>
            </a:endParaRPr>
          </a:p>
          <a:p>
            <a:r>
              <a:rPr lang="zh-CN" altLang="en-US" sz="2000" dirty="0" smtClean="0">
                <a:solidFill>
                  <a:prstClr val="black"/>
                </a:solidFill>
                <a:latin typeface="华文中宋" pitchFamily="2" charset="-122"/>
                <a:ea typeface="华文中宋" pitchFamily="2" charset="-122"/>
              </a:rPr>
              <a:t>●     无奈证据的获取属于非法取得，不能作为批捕政府官员的有力有效证据。</a:t>
            </a:r>
            <a:endParaRPr lang="zh-CN" altLang="en-US" sz="2000" dirty="0">
              <a:latin typeface="华文中宋" pitchFamily="2" charset="-122"/>
              <a:ea typeface="华文中宋" pitchFamily="2" charset="-122"/>
            </a:endParaRPr>
          </a:p>
        </p:txBody>
      </p:sp>
    </p:spTree>
    <p:extLst>
      <p:ext uri="{BB962C8B-B14F-4D97-AF65-F5344CB8AC3E}">
        <p14:creationId xmlns:p14="http://schemas.microsoft.com/office/powerpoint/2010/main" val="2554349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华文新魏" pitchFamily="2" charset="-122"/>
                <a:ea typeface="华文新魏" pitchFamily="2" charset="-122"/>
              </a:rPr>
              <a:t>问题</a:t>
            </a:r>
            <a:endParaRPr lang="zh-CN" altLang="en-US" dirty="0">
              <a:latin typeface="华文新魏" pitchFamily="2" charset="-122"/>
              <a:ea typeface="华文新魏" pitchFamily="2" charset="-122"/>
            </a:endParaRPr>
          </a:p>
        </p:txBody>
      </p:sp>
      <p:sp>
        <p:nvSpPr>
          <p:cNvPr id="3" name="内容占位符 2"/>
          <p:cNvSpPr>
            <a:spLocks noGrp="1"/>
          </p:cNvSpPr>
          <p:nvPr>
            <p:ph idx="1"/>
          </p:nvPr>
        </p:nvSpPr>
        <p:spPr>
          <a:xfrm>
            <a:off x="467544" y="1556792"/>
            <a:ext cx="8229600" cy="4680520"/>
          </a:xfrm>
        </p:spPr>
        <p:txBody>
          <a:bodyPr>
            <a:normAutofit fontScale="85000" lnSpcReduction="10000"/>
          </a:bodyPr>
          <a:lstStyle/>
          <a:p>
            <a:pPr marL="0" indent="457200">
              <a:lnSpc>
                <a:spcPct val="170000"/>
              </a:lnSpc>
              <a:buNone/>
            </a:pPr>
            <a:r>
              <a:rPr lang="en-US" altLang="zh-CN" dirty="0" smtClean="0">
                <a:latin typeface="华文仿宋" pitchFamily="2" charset="-122"/>
                <a:ea typeface="华文仿宋" pitchFamily="2" charset="-122"/>
                <a:cs typeface="Times New Roman"/>
              </a:rPr>
              <a:t>   </a:t>
            </a:r>
            <a:r>
              <a:rPr lang="zh-CN" altLang="zh-CN" dirty="0" smtClean="0">
                <a:latin typeface="华文仿宋" pitchFamily="2" charset="-122"/>
                <a:ea typeface="华文仿宋" pitchFamily="2" charset="-122"/>
                <a:cs typeface="Times New Roman"/>
              </a:rPr>
              <a:t>工人们</a:t>
            </a:r>
            <a:r>
              <a:rPr lang="zh-CN" altLang="en-US" dirty="0" smtClean="0">
                <a:latin typeface="华文仿宋" pitchFamily="2" charset="-122"/>
                <a:ea typeface="华文仿宋" pitchFamily="2" charset="-122"/>
                <a:cs typeface="Times New Roman"/>
              </a:rPr>
              <a:t>属于社会中的</a:t>
            </a:r>
            <a:r>
              <a:rPr lang="zh-CN" altLang="zh-CN" dirty="0" smtClean="0">
                <a:latin typeface="华文仿宋" pitchFamily="2" charset="-122"/>
                <a:ea typeface="华文仿宋" pitchFamily="2" charset="-122"/>
                <a:cs typeface="Times New Roman"/>
              </a:rPr>
              <a:t>弱势</a:t>
            </a:r>
            <a:r>
              <a:rPr lang="zh-CN" altLang="zh-CN" dirty="0">
                <a:latin typeface="华文仿宋" pitchFamily="2" charset="-122"/>
                <a:ea typeface="华文仿宋" pitchFamily="2" charset="-122"/>
                <a:cs typeface="Times New Roman"/>
              </a:rPr>
              <a:t>群体，</a:t>
            </a:r>
            <a:r>
              <a:rPr lang="zh-CN" altLang="zh-CN" dirty="0" smtClean="0">
                <a:latin typeface="华文仿宋" pitchFamily="2" charset="-122"/>
                <a:ea typeface="华文仿宋" pitchFamily="2" charset="-122"/>
                <a:cs typeface="Times New Roman"/>
              </a:rPr>
              <a:t>当</a:t>
            </a:r>
            <a:r>
              <a:rPr lang="zh-CN" altLang="en-US" dirty="0" smtClean="0">
                <a:latin typeface="华文仿宋" pitchFamily="2" charset="-122"/>
                <a:ea typeface="华文仿宋" pitchFamily="2" charset="-122"/>
                <a:cs typeface="Times New Roman"/>
              </a:rPr>
              <a:t>他们</a:t>
            </a:r>
            <a:r>
              <a:rPr lang="zh-CN" altLang="zh-CN" dirty="0" smtClean="0">
                <a:latin typeface="华文仿宋" pitchFamily="2" charset="-122"/>
                <a:ea typeface="华文仿宋" pitchFamily="2" charset="-122"/>
                <a:cs typeface="Times New Roman"/>
              </a:rPr>
              <a:t>遭遇</a:t>
            </a:r>
            <a:r>
              <a:rPr lang="zh-CN" altLang="zh-CN" dirty="0">
                <a:latin typeface="华文仿宋" pitchFamily="2" charset="-122"/>
                <a:ea typeface="华文仿宋" pitchFamily="2" charset="-122"/>
                <a:cs typeface="Times New Roman"/>
              </a:rPr>
              <a:t>社会不公时，没有能力获取合法</a:t>
            </a:r>
            <a:r>
              <a:rPr lang="zh-CN" altLang="zh-CN" dirty="0" smtClean="0">
                <a:latin typeface="华文仿宋" pitchFamily="2" charset="-122"/>
                <a:ea typeface="华文仿宋" pitchFamily="2" charset="-122"/>
                <a:cs typeface="Times New Roman"/>
              </a:rPr>
              <a:t>证据</a:t>
            </a:r>
            <a:r>
              <a:rPr lang="zh-CN" altLang="en-US" dirty="0" smtClean="0">
                <a:latin typeface="华文仿宋" pitchFamily="2" charset="-122"/>
                <a:ea typeface="华文仿宋" pitchFamily="2" charset="-122"/>
                <a:cs typeface="Times New Roman"/>
              </a:rPr>
              <a:t>、</a:t>
            </a:r>
            <a:r>
              <a:rPr lang="zh-CN" altLang="zh-CN" dirty="0" smtClean="0">
                <a:latin typeface="华文仿宋" pitchFamily="2" charset="-122"/>
                <a:ea typeface="华文仿宋" pitchFamily="2" charset="-122"/>
                <a:cs typeface="Times New Roman"/>
              </a:rPr>
              <a:t>举证</a:t>
            </a:r>
            <a:r>
              <a:rPr lang="zh-CN" altLang="zh-CN" dirty="0">
                <a:latin typeface="华文仿宋" pitchFamily="2" charset="-122"/>
                <a:ea typeface="华文仿宋" pitchFamily="2" charset="-122"/>
                <a:cs typeface="Times New Roman"/>
              </a:rPr>
              <a:t>困难这些实际问题使得他们</a:t>
            </a:r>
            <a:r>
              <a:rPr lang="zh-CN" altLang="zh-CN" dirty="0" smtClean="0">
                <a:latin typeface="华文仿宋" pitchFamily="2" charset="-122"/>
                <a:ea typeface="华文仿宋" pitchFamily="2" charset="-122"/>
                <a:cs typeface="Times New Roman"/>
              </a:rPr>
              <a:t>无法</a:t>
            </a:r>
            <a:r>
              <a:rPr lang="zh-CN" altLang="en-US" dirty="0">
                <a:latin typeface="华文仿宋" pitchFamily="2" charset="-122"/>
                <a:ea typeface="华文仿宋" pitchFamily="2" charset="-122"/>
                <a:cs typeface="Times New Roman"/>
              </a:rPr>
              <a:t>保障</a:t>
            </a:r>
            <a:r>
              <a:rPr lang="zh-CN" altLang="zh-CN" dirty="0" smtClean="0">
                <a:latin typeface="华文仿宋" pitchFamily="2" charset="-122"/>
                <a:ea typeface="华文仿宋" pitchFamily="2" charset="-122"/>
                <a:cs typeface="Times New Roman"/>
              </a:rPr>
              <a:t>自己</a:t>
            </a:r>
            <a:r>
              <a:rPr lang="zh-CN" altLang="zh-CN" dirty="0">
                <a:latin typeface="华文仿宋" pitchFamily="2" charset="-122"/>
                <a:ea typeface="华文仿宋" pitchFamily="2" charset="-122"/>
                <a:cs typeface="Times New Roman"/>
              </a:rPr>
              <a:t>的合法权益不受侵害，当弱势群体举证</a:t>
            </a:r>
            <a:r>
              <a:rPr lang="zh-CN" altLang="zh-CN" dirty="0" smtClean="0">
                <a:latin typeface="华文仿宋" pitchFamily="2" charset="-122"/>
                <a:ea typeface="华文仿宋" pitchFamily="2" charset="-122"/>
                <a:cs typeface="Times New Roman"/>
              </a:rPr>
              <a:t>艰难无法获得</a:t>
            </a:r>
            <a:r>
              <a:rPr lang="zh-CN" altLang="en-US" dirty="0">
                <a:latin typeface="华文仿宋" pitchFamily="2" charset="-122"/>
                <a:ea typeface="华文仿宋" pitchFamily="2" charset="-122"/>
                <a:cs typeface="Times New Roman"/>
              </a:rPr>
              <a:t>充分</a:t>
            </a:r>
            <a:r>
              <a:rPr lang="zh-CN" altLang="en-US" dirty="0" smtClean="0">
                <a:latin typeface="华文仿宋" pitchFamily="2" charset="-122"/>
                <a:ea typeface="华文仿宋" pitchFamily="2" charset="-122"/>
                <a:cs typeface="Times New Roman"/>
              </a:rPr>
              <a:t>有效的</a:t>
            </a:r>
            <a:r>
              <a:rPr lang="zh-CN" altLang="zh-CN" dirty="0" smtClean="0">
                <a:latin typeface="华文仿宋" pitchFamily="2" charset="-122"/>
                <a:ea typeface="华文仿宋" pitchFamily="2" charset="-122"/>
                <a:cs typeface="Times New Roman"/>
              </a:rPr>
              <a:t>证据</a:t>
            </a:r>
            <a:r>
              <a:rPr lang="zh-CN" altLang="zh-CN" dirty="0">
                <a:latin typeface="华文仿宋" pitchFamily="2" charset="-122"/>
                <a:ea typeface="华文仿宋" pitchFamily="2" charset="-122"/>
                <a:cs typeface="Times New Roman"/>
              </a:rPr>
              <a:t>时，他们通过不合法的手段获取的证据</a:t>
            </a:r>
            <a:r>
              <a:rPr lang="zh-CN" altLang="zh-CN" dirty="0" smtClean="0">
                <a:latin typeface="华文仿宋" pitchFamily="2" charset="-122"/>
                <a:ea typeface="华文仿宋" pitchFamily="2" charset="-122"/>
                <a:cs typeface="Times New Roman"/>
              </a:rPr>
              <a:t>与证据</a:t>
            </a:r>
            <a:r>
              <a:rPr lang="zh-CN" altLang="en-US" dirty="0" smtClean="0">
                <a:latin typeface="华文仿宋" pitchFamily="2" charset="-122"/>
                <a:ea typeface="华文仿宋" pitchFamily="2" charset="-122"/>
                <a:cs typeface="Times New Roman"/>
              </a:rPr>
              <a:t>合法的相关规定</a:t>
            </a:r>
            <a:r>
              <a:rPr lang="zh-CN" altLang="zh-CN" dirty="0" smtClean="0">
                <a:latin typeface="华文仿宋" pitchFamily="2" charset="-122"/>
                <a:ea typeface="华文仿宋" pitchFamily="2" charset="-122"/>
                <a:cs typeface="Times New Roman"/>
              </a:rPr>
              <a:t>相</a:t>
            </a:r>
            <a:r>
              <a:rPr lang="zh-CN" altLang="zh-CN" dirty="0">
                <a:latin typeface="华文仿宋" pitchFamily="2" charset="-122"/>
                <a:ea typeface="华文仿宋" pitchFamily="2" charset="-122"/>
                <a:cs typeface="Times New Roman"/>
              </a:rPr>
              <a:t>碰撞时，我们该如何解决？</a:t>
            </a:r>
            <a:endParaRPr lang="zh-CN" altLang="en-US" dirty="0">
              <a:latin typeface="华文仿宋" pitchFamily="2" charset="-122"/>
              <a:ea typeface="华文仿宋" pitchFamily="2" charset="-122"/>
            </a:endParaRPr>
          </a:p>
        </p:txBody>
      </p:sp>
    </p:spTree>
    <p:extLst>
      <p:ext uri="{BB962C8B-B14F-4D97-AF65-F5344CB8AC3E}">
        <p14:creationId xmlns:p14="http://schemas.microsoft.com/office/powerpoint/2010/main" val="690304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itchFamily="2" charset="-122"/>
                <a:ea typeface="华文新魏" pitchFamily="2" charset="-122"/>
              </a:rPr>
              <a:t>思考</a:t>
            </a:r>
            <a:endParaRPr lang="zh-CN" altLang="en-US" dirty="0">
              <a:latin typeface="华文新魏" pitchFamily="2" charset="-122"/>
              <a:ea typeface="华文新魏" pitchFamily="2" charset="-122"/>
            </a:endParaRPr>
          </a:p>
        </p:txBody>
      </p:sp>
      <p:sp>
        <p:nvSpPr>
          <p:cNvPr id="3" name="内容占位符 2"/>
          <p:cNvSpPr>
            <a:spLocks noGrp="1"/>
          </p:cNvSpPr>
          <p:nvPr>
            <p:ph idx="1"/>
          </p:nvPr>
        </p:nvSpPr>
        <p:spPr/>
        <p:txBody>
          <a:bodyPr/>
          <a:lstStyle/>
          <a:p>
            <a:pPr algn="just">
              <a:spcAft>
                <a:spcPts val="0"/>
              </a:spcAft>
            </a:pPr>
            <a:r>
              <a:rPr lang="zh-CN" altLang="zh-CN" kern="100" dirty="0">
                <a:latin typeface="华文中宋" pitchFamily="2" charset="-122"/>
                <a:ea typeface="华文中宋" pitchFamily="2" charset="-122"/>
                <a:cs typeface="Times New Roman"/>
              </a:rPr>
              <a:t>严格依照法律程序，只接受合法证据</a:t>
            </a:r>
            <a:r>
              <a:rPr lang="zh-CN" altLang="zh-CN" kern="100" dirty="0" smtClean="0">
                <a:latin typeface="华文中宋" pitchFamily="2" charset="-122"/>
                <a:ea typeface="华文中宋" pitchFamily="2" charset="-122"/>
                <a:cs typeface="Times New Roman"/>
              </a:rPr>
              <a:t>，</a:t>
            </a:r>
            <a:r>
              <a:rPr lang="zh-CN" altLang="en-US" kern="100" dirty="0" smtClean="0">
                <a:latin typeface="华文中宋" pitchFamily="2" charset="-122"/>
                <a:ea typeface="华文中宋" pitchFamily="2" charset="-122"/>
                <a:cs typeface="Times New Roman"/>
              </a:rPr>
              <a:t>对于非法获取证据的犯罪行为依法惩处</a:t>
            </a:r>
            <a:r>
              <a:rPr lang="zh-CN" altLang="en-US" kern="100" dirty="0">
                <a:latin typeface="华文中宋" pitchFamily="2" charset="-122"/>
                <a:ea typeface="华文中宋" pitchFamily="2" charset="-122"/>
                <a:cs typeface="Times New Roman"/>
              </a:rPr>
              <a:t>？</a:t>
            </a:r>
            <a:endParaRPr lang="en-US" altLang="zh-CN" kern="100" dirty="0" smtClean="0">
              <a:latin typeface="华文中宋" pitchFamily="2" charset="-122"/>
              <a:ea typeface="华文中宋" pitchFamily="2" charset="-122"/>
              <a:cs typeface="Times New Roman"/>
            </a:endParaRPr>
          </a:p>
          <a:p>
            <a:pPr algn="just"/>
            <a:r>
              <a:rPr lang="zh-CN" altLang="en-US" kern="100" dirty="0">
                <a:latin typeface="华文中宋" pitchFamily="2" charset="-122"/>
                <a:ea typeface="华文中宋" pitchFamily="2" charset="-122"/>
                <a:cs typeface="Times New Roman"/>
              </a:rPr>
              <a:t>弱势群体通过网络等公众媒体给政府施加舆论压力，迫使其规范内部行为？</a:t>
            </a:r>
            <a:endParaRPr lang="en-US" altLang="zh-CN" kern="100" dirty="0">
              <a:latin typeface="华文中宋" pitchFamily="2" charset="-122"/>
              <a:ea typeface="华文中宋" pitchFamily="2" charset="-122"/>
              <a:cs typeface="Times New Roman"/>
            </a:endParaRPr>
          </a:p>
          <a:p>
            <a:pPr algn="just">
              <a:spcAft>
                <a:spcPts val="0"/>
              </a:spcAft>
            </a:pPr>
            <a:r>
              <a:rPr lang="zh-CN" altLang="en-US" kern="100" dirty="0">
                <a:latin typeface="华文中宋" pitchFamily="2" charset="-122"/>
                <a:ea typeface="华文中宋" pitchFamily="2" charset="-122"/>
                <a:cs typeface="Times New Roman"/>
              </a:rPr>
              <a:t>参照国外陪审团方式对非法获取的证据是否可以用来法庭举证进行裁定？</a:t>
            </a:r>
            <a:endParaRPr lang="en-US" altLang="zh-CN" kern="100" dirty="0">
              <a:latin typeface="华文中宋" pitchFamily="2" charset="-122"/>
              <a:ea typeface="华文中宋" pitchFamily="2" charset="-122"/>
              <a:cs typeface="Times New Roman"/>
            </a:endParaRPr>
          </a:p>
          <a:p>
            <a:pPr algn="just">
              <a:spcAft>
                <a:spcPts val="0"/>
              </a:spcAft>
            </a:pPr>
            <a:r>
              <a:rPr lang="zh-CN" altLang="en-US" kern="100" dirty="0">
                <a:latin typeface="华文中宋" pitchFamily="2" charset="-122"/>
                <a:ea typeface="华文中宋" pitchFamily="2" charset="-122"/>
                <a:cs typeface="Times New Roman"/>
              </a:rPr>
              <a:t>弱势群体上访？</a:t>
            </a:r>
            <a:endParaRPr lang="zh-CN" altLang="zh-CN" kern="100" dirty="0">
              <a:latin typeface="华文中宋" pitchFamily="2" charset="-122"/>
              <a:ea typeface="华文中宋" pitchFamily="2" charset="-122"/>
              <a:cs typeface="Times New Roman"/>
            </a:endParaRPr>
          </a:p>
          <a:p>
            <a:endParaRPr lang="zh-CN" altLang="en-US" dirty="0"/>
          </a:p>
        </p:txBody>
      </p:sp>
    </p:spTree>
    <p:extLst>
      <p:ext uri="{BB962C8B-B14F-4D97-AF65-F5344CB8AC3E}">
        <p14:creationId xmlns:p14="http://schemas.microsoft.com/office/powerpoint/2010/main" val="2466469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343</Words>
  <Application>Microsoft Office PowerPoint</Application>
  <PresentationFormat>全屏显示(4:3)</PresentationFormat>
  <Paragraphs>22</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证据的合法性</vt:lpstr>
      <vt:lpstr>PowerPoint 演示文稿</vt:lpstr>
      <vt:lpstr>PowerPoint 演示文稿</vt:lpstr>
      <vt:lpstr>问题</vt:lpstr>
      <vt:lpstr>思考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证据的合法性</dc:title>
  <dc:creator>china</dc:creator>
  <cp:lastModifiedBy>china</cp:lastModifiedBy>
  <cp:revision>8</cp:revision>
  <dcterms:created xsi:type="dcterms:W3CDTF">2012-03-14T04:33:28Z</dcterms:created>
  <dcterms:modified xsi:type="dcterms:W3CDTF">2012-03-14T05:21:02Z</dcterms:modified>
</cp:coreProperties>
</file>