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0"/>
  </p:notesMasterIdLst>
  <p:sldIdLst>
    <p:sldId id="256" r:id="rId2"/>
    <p:sldId id="278" r:id="rId3"/>
    <p:sldId id="279" r:id="rId4"/>
    <p:sldId id="259" r:id="rId5"/>
    <p:sldId id="266" r:id="rId6"/>
    <p:sldId id="268" r:id="rId7"/>
    <p:sldId id="260" r:id="rId8"/>
    <p:sldId id="258" r:id="rId9"/>
    <p:sldId id="270" r:id="rId10"/>
    <p:sldId id="280" r:id="rId11"/>
    <p:sldId id="271" r:id="rId12"/>
    <p:sldId id="272" r:id="rId13"/>
    <p:sldId id="273" r:id="rId14"/>
    <p:sldId id="274" r:id="rId15"/>
    <p:sldId id="275" r:id="rId16"/>
    <p:sldId id="276" r:id="rId17"/>
    <p:sldId id="277" r:id="rId18"/>
    <p:sldId id="263"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4B40"/>
    <a:srgbClr val="7A4338"/>
    <a:srgbClr val="FF33C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82" d="100"/>
          <a:sy n="82" d="100"/>
        </p:scale>
        <p:origin x="-1026" y="270"/>
      </p:cViewPr>
      <p:guideLst>
        <p:guide orient="horz" pos="2160"/>
        <p:guide orient="horz" pos="1026"/>
        <p:guide orient="horz" pos="4065"/>
        <p:guide orient="horz" pos="210"/>
        <p:guide orient="horz" pos="890"/>
        <p:guide pos="295"/>
        <p:guide pos="2880"/>
        <p:guide pos="546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BF6399-B2F6-46E6-A1DF-E02D18E88B64}" type="datetimeFigureOut">
              <a:rPr lang="zh-CN" altLang="en-US" smtClean="0"/>
              <a:pPr/>
              <a:t>2012/10/22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A1A75A-BABE-4E18-A460-2A54518592E8}" type="slidenum">
              <a:rPr lang="zh-CN" altLang="en-US" smtClean="0"/>
              <a:pPr/>
              <a:t>‹#›</a:t>
            </a:fld>
            <a:endParaRPr lang="zh-CN" altLang="en-US"/>
          </a:p>
        </p:txBody>
      </p:sp>
    </p:spTree>
    <p:extLst>
      <p:ext uri="{BB962C8B-B14F-4D97-AF65-F5344CB8AC3E}">
        <p14:creationId xmlns="" xmlns:p14="http://schemas.microsoft.com/office/powerpoint/2010/main" val="1308164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AA1A75A-BABE-4E18-A460-2A54518592E8}" type="slidenum">
              <a:rPr lang="zh-CN" altLang="en-US" smtClean="0"/>
              <a:pPr/>
              <a:t>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6" name="灯片编号占位符 5"/>
          <p:cNvSpPr>
            <a:spLocks noGrp="1"/>
          </p:cNvSpPr>
          <p:nvPr>
            <p:ph type="sldNum" sz="quarter" idx="12"/>
          </p:nvPr>
        </p:nvSpPr>
        <p:spPr/>
        <p:txBody>
          <a:bodyPr/>
          <a:lstStyle/>
          <a:p>
            <a:fld id="{5EF6F4F7-9513-4BE9-B2A9-2F660E262DD4}" type="slidenum">
              <a:rPr lang="zh-CN" altLang="en-US" smtClean="0"/>
              <a:pPr/>
              <a:t>‹#›</a:t>
            </a:fld>
            <a:endParaRPr lang="zh-CN" altLang="en-US"/>
          </a:p>
        </p:txBody>
      </p:sp>
    </p:spTree>
    <p:extLst>
      <p:ext uri="{BB962C8B-B14F-4D97-AF65-F5344CB8AC3E}">
        <p14:creationId xmlns="" xmlns:p14="http://schemas.microsoft.com/office/powerpoint/2010/main" val="284278848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extLst>
              <a:ext uri="{28A0092B-C50C-407E-A947-70E740481C1C}">
                <a14:useLocalDpi xmlns="" xmlns:a14="http://schemas.microsoft.com/office/drawing/2010/main" val="0"/>
              </a:ext>
            </a:extLst>
          </a:blip>
          <a:srcRect l="24405" r="24881" b="9256"/>
          <a:stretch/>
        </p:blipFill>
        <p:spPr>
          <a:xfrm>
            <a:off x="-1" y="1407459"/>
            <a:ext cx="9192297" cy="5450541"/>
          </a:xfrm>
          <a:prstGeom prst="rect">
            <a:avLst/>
          </a:prstGeom>
        </p:spPr>
      </p:pic>
      <p:pic>
        <p:nvPicPr>
          <p:cNvPr id="7" name="图片 6"/>
          <p:cNvPicPr>
            <a:picLocks noChangeAspect="1"/>
          </p:cNvPicPr>
          <p:nvPr userDrawn="1"/>
        </p:nvPicPr>
        <p:blipFill rotWithShape="1">
          <a:blip r:embed="rId3">
            <a:extLst>
              <a:ext uri="{28A0092B-C50C-407E-A947-70E740481C1C}">
                <a14:useLocalDpi xmlns="" xmlns:a14="http://schemas.microsoft.com/office/drawing/2010/main" val="0"/>
              </a:ext>
            </a:extLst>
          </a:blip>
          <a:srcRect l="1159" r="1163" b="5233"/>
          <a:stretch/>
        </p:blipFill>
        <p:spPr>
          <a:xfrm>
            <a:off x="0" y="5416"/>
            <a:ext cx="9144000" cy="1407459"/>
          </a:xfrm>
          <a:prstGeom prst="rect">
            <a:avLst/>
          </a:prstGeom>
        </p:spPr>
      </p:pic>
      <p:sp>
        <p:nvSpPr>
          <p:cNvPr id="2" name="标题 1"/>
          <p:cNvSpPr>
            <a:spLocks noGrp="1"/>
          </p:cNvSpPr>
          <p:nvPr>
            <p:ph type="title"/>
          </p:nvPr>
        </p:nvSpPr>
        <p:spPr>
          <a:xfrm>
            <a:off x="2123728" y="333374"/>
            <a:ext cx="5112568" cy="1084263"/>
          </a:xfrm>
        </p:spPr>
        <p:txBody>
          <a:bodyPr>
            <a:noAutofit/>
          </a:bodyPr>
          <a:lstStyle>
            <a:lvl1pPr algn="l">
              <a:defRPr sz="3600" b="1">
                <a:solidFill>
                  <a:schemeClr val="tx2"/>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600200"/>
            <a:ext cx="8218488" cy="4852988"/>
          </a:xfrm>
        </p:spPr>
        <p:txBody>
          <a:bodyPr/>
          <a:lstStyle>
            <a:lvl1pPr marL="0" indent="0">
              <a:lnSpc>
                <a:spcPct val="130000"/>
              </a:lnSpc>
              <a:spcBef>
                <a:spcPts val="0"/>
              </a:spcBef>
              <a:spcAft>
                <a:spcPts val="1200"/>
              </a:spcAft>
              <a:buNone/>
              <a:defRPr sz="2800">
                <a:solidFill>
                  <a:schemeClr val="bg1">
                    <a:lumMod val="50000"/>
                  </a:schemeClr>
                </a:solidFill>
              </a:defRPr>
            </a:lvl1pPr>
            <a:lvl2pPr marL="0" indent="0">
              <a:lnSpc>
                <a:spcPct val="130000"/>
              </a:lnSpc>
              <a:spcBef>
                <a:spcPts val="0"/>
              </a:spcBef>
              <a:spcAft>
                <a:spcPts val="1200"/>
              </a:spcAft>
              <a:buNone/>
              <a:defRPr sz="2400">
                <a:solidFill>
                  <a:schemeClr val="bg1">
                    <a:lumMod val="50000"/>
                  </a:schemeClr>
                </a:solidFill>
              </a:defRPr>
            </a:lvl2pPr>
            <a:lvl3pPr marL="0" indent="0">
              <a:lnSpc>
                <a:spcPct val="130000"/>
              </a:lnSpc>
              <a:spcBef>
                <a:spcPts val="0"/>
              </a:spcBef>
              <a:spcAft>
                <a:spcPts val="1200"/>
              </a:spcAft>
              <a:buNone/>
              <a:defRPr sz="2000">
                <a:solidFill>
                  <a:schemeClr val="bg1">
                    <a:lumMod val="50000"/>
                  </a:schemeClr>
                </a:solidFill>
              </a:defRPr>
            </a:lvl3pPr>
            <a:lvl4pPr marL="0" indent="0">
              <a:lnSpc>
                <a:spcPct val="130000"/>
              </a:lnSpc>
              <a:spcBef>
                <a:spcPts val="0"/>
              </a:spcBef>
              <a:spcAft>
                <a:spcPts val="1200"/>
              </a:spcAft>
              <a:buNone/>
              <a:defRPr>
                <a:solidFill>
                  <a:schemeClr val="bg1">
                    <a:lumMod val="50000"/>
                  </a:schemeClr>
                </a:solidFill>
              </a:defRPr>
            </a:lvl4pPr>
            <a:lvl5pPr marL="0" indent="0">
              <a:lnSpc>
                <a:spcPct val="130000"/>
              </a:lnSpc>
              <a:spcBef>
                <a:spcPts val="0"/>
              </a:spcBef>
              <a:spcAft>
                <a:spcPts val="1200"/>
              </a:spcAft>
              <a:buNone/>
              <a:defRPr>
                <a:solidFill>
                  <a:schemeClr val="bg1">
                    <a:lumMod val="50000"/>
                  </a:schemeClr>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同侧圆角矩形 3"/>
          <p:cNvSpPr/>
          <p:nvPr userDrawn="1"/>
        </p:nvSpPr>
        <p:spPr>
          <a:xfrm>
            <a:off x="143508" y="6527871"/>
            <a:ext cx="8856984" cy="332656"/>
          </a:xfrm>
          <a:prstGeom prst="round2Same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灯片编号占位符 5"/>
          <p:cNvSpPr>
            <a:spLocks noGrp="1"/>
          </p:cNvSpPr>
          <p:nvPr>
            <p:ph type="sldNum" sz="quarter" idx="12"/>
          </p:nvPr>
        </p:nvSpPr>
        <p:spPr>
          <a:xfrm>
            <a:off x="7668344" y="6531804"/>
            <a:ext cx="1008112" cy="328724"/>
          </a:xfrm>
        </p:spPr>
        <p:txBody>
          <a:bodyPr/>
          <a:lstStyle>
            <a:lvl1pPr algn="r">
              <a:defRPr sz="1400">
                <a:solidFill>
                  <a:schemeClr val="bg1"/>
                </a:solidFill>
              </a:defRPr>
            </a:lvl1pPr>
          </a:lstStyle>
          <a:p>
            <a:fld id="{5EF6F4F7-9513-4BE9-B2A9-2F660E262DD4}" type="slidenum">
              <a:rPr lang="zh-CN" altLang="en-US" smtClean="0"/>
              <a:pPr/>
              <a:t>‹#›</a:t>
            </a:fld>
            <a:endParaRPr lang="zh-CN" altLang="en-US" dirty="0"/>
          </a:p>
        </p:txBody>
      </p:sp>
      <p:sp>
        <p:nvSpPr>
          <p:cNvPr id="9" name="TextBox 8"/>
          <p:cNvSpPr txBox="1"/>
          <p:nvPr userDrawn="1"/>
        </p:nvSpPr>
        <p:spPr>
          <a:xfrm>
            <a:off x="468313" y="6557851"/>
            <a:ext cx="6607803" cy="276999"/>
          </a:xfrm>
          <a:prstGeom prst="rect">
            <a:avLst/>
          </a:prstGeom>
          <a:noFill/>
        </p:spPr>
        <p:txBody>
          <a:bodyPr wrap="square" rtlCol="0">
            <a:spAutoFit/>
          </a:bodyPr>
          <a:lstStyle/>
          <a:p>
            <a:r>
              <a:rPr lang="en-US" altLang="zh-CN" sz="1200" b="0" i="0" kern="1200" dirty="0" smtClean="0">
                <a:solidFill>
                  <a:schemeClr val="bg1"/>
                </a:solidFill>
                <a:effectLst/>
                <a:latin typeface="Segoe UI" pitchFamily="34" charset="0"/>
                <a:ea typeface="Segoe UI" pitchFamily="34" charset="0"/>
                <a:cs typeface="Segoe UI" pitchFamily="34" charset="0"/>
              </a:rPr>
              <a:t>Copyright © 2012 Andy </a:t>
            </a:r>
            <a:r>
              <a:rPr lang="en-US" altLang="zh-CN" sz="1200" b="0" i="0" kern="1200" dirty="0" err="1" smtClean="0">
                <a:solidFill>
                  <a:schemeClr val="bg1"/>
                </a:solidFill>
                <a:effectLst/>
                <a:latin typeface="Segoe UI" pitchFamily="34" charset="0"/>
                <a:ea typeface="Segoe UI" pitchFamily="34" charset="0"/>
                <a:cs typeface="Segoe UI" pitchFamily="34" charset="0"/>
              </a:rPr>
              <a:t>Guo</a:t>
            </a:r>
            <a:r>
              <a:rPr lang="en-US" altLang="zh-CN" sz="1200" b="0" i="0" kern="1200" dirty="0" smtClean="0">
                <a:solidFill>
                  <a:schemeClr val="bg1"/>
                </a:solidFill>
                <a:effectLst/>
                <a:latin typeface="Segoe UI" pitchFamily="34" charset="0"/>
                <a:ea typeface="Segoe UI" pitchFamily="34" charset="0"/>
                <a:cs typeface="Segoe UI" pitchFamily="34" charset="0"/>
              </a:rPr>
              <a:t>. All rights reserved</a:t>
            </a:r>
            <a:r>
              <a:rPr lang="zh-CN" altLang="en-US" sz="1200" b="0" i="0" kern="1200" dirty="0" smtClean="0">
                <a:solidFill>
                  <a:schemeClr val="bg1"/>
                </a:solidFill>
                <a:effectLst/>
                <a:latin typeface="Segoe UI" pitchFamily="34" charset="0"/>
                <a:ea typeface="+mn-ea"/>
                <a:cs typeface="Segoe UI" pitchFamily="34" charset="0"/>
              </a:rPr>
              <a:t>。                         </a:t>
            </a:r>
            <a:r>
              <a:rPr lang="en-US" altLang="zh-CN" sz="1200" dirty="0" smtClean="0">
                <a:solidFill>
                  <a:schemeClr val="bg1"/>
                </a:solidFill>
                <a:latin typeface="Segoe UI" pitchFamily="34" charset="0"/>
                <a:ea typeface="Segoe UI" pitchFamily="34" charset="0"/>
                <a:cs typeface="Segoe UI" pitchFamily="34" charset="0"/>
              </a:rPr>
              <a:t>http://bolg.sina.com.cn/9ippt</a:t>
            </a:r>
            <a:endParaRPr lang="zh-CN" altLang="en-US" sz="1200" dirty="0">
              <a:solidFill>
                <a:schemeClr val="bg1"/>
              </a:solidFill>
              <a:latin typeface="Segoe UI" pitchFamily="34" charset="0"/>
              <a:cs typeface="Segoe UI" pitchFamily="34" charset="0"/>
            </a:endParaRPr>
          </a:p>
        </p:txBody>
      </p:sp>
      <p:cxnSp>
        <p:nvCxnSpPr>
          <p:cNvPr id="10" name="直接连接符 9"/>
          <p:cNvCxnSpPr/>
          <p:nvPr userDrawn="1"/>
        </p:nvCxnSpPr>
        <p:spPr>
          <a:xfrm>
            <a:off x="0" y="1412875"/>
            <a:ext cx="9192296"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443126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5EF6F4F7-9513-4BE9-B2A9-2F660E262DD4}" type="slidenum">
              <a:rPr lang="zh-CN" altLang="en-US" smtClean="0"/>
              <a:pPr/>
              <a:t>‹#›</a:t>
            </a:fld>
            <a:endParaRPr lang="zh-CN" altLang="en-US"/>
          </a:p>
        </p:txBody>
      </p:sp>
    </p:spTree>
    <p:extLst>
      <p:ext uri="{BB962C8B-B14F-4D97-AF65-F5344CB8AC3E}">
        <p14:creationId xmlns="" xmlns:p14="http://schemas.microsoft.com/office/powerpoint/2010/main" val="2814847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5EF6F4F7-9513-4BE9-B2A9-2F660E262DD4}" type="slidenum">
              <a:rPr lang="zh-CN" altLang="en-US" smtClean="0"/>
              <a:pPr/>
              <a:t>‹#›</a:t>
            </a:fld>
            <a:endParaRPr lang="zh-CN" altLang="en-US"/>
          </a:p>
        </p:txBody>
      </p:sp>
    </p:spTree>
    <p:extLst>
      <p:ext uri="{BB962C8B-B14F-4D97-AF65-F5344CB8AC3E}">
        <p14:creationId xmlns="" xmlns:p14="http://schemas.microsoft.com/office/powerpoint/2010/main" val="35723345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5EF6F4F7-9513-4BE9-B2A9-2F660E262DD4}" type="slidenum">
              <a:rPr lang="zh-CN" altLang="en-US" smtClean="0"/>
              <a:pPr/>
              <a:t>‹#›</a:t>
            </a:fld>
            <a:endParaRPr lang="zh-CN" altLang="en-US"/>
          </a:p>
        </p:txBody>
      </p:sp>
    </p:spTree>
    <p:extLst>
      <p:ext uri="{BB962C8B-B14F-4D97-AF65-F5344CB8AC3E}">
        <p14:creationId xmlns="" xmlns:p14="http://schemas.microsoft.com/office/powerpoint/2010/main" val="4051999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F6F4F7-9513-4BE9-B2A9-2F660E262DD4}" type="slidenum">
              <a:rPr lang="zh-CN" altLang="en-US" smtClean="0"/>
              <a:pPr/>
              <a:t>‹#›</a:t>
            </a:fld>
            <a:endParaRPr lang="zh-CN" altLang="en-US"/>
          </a:p>
        </p:txBody>
      </p:sp>
    </p:spTree>
    <p:extLst>
      <p:ext uri="{BB962C8B-B14F-4D97-AF65-F5344CB8AC3E}">
        <p14:creationId xmlns="" xmlns:p14="http://schemas.microsoft.com/office/powerpoint/2010/main" val="23742571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1176681"/>
            <a:ext cx="9144000" cy="5688632"/>
          </a:xfrm>
          <a:prstGeom prst="rect">
            <a:avLst/>
          </a:prstGeom>
        </p:spPr>
      </p:pic>
      <p:sp>
        <p:nvSpPr>
          <p:cNvPr id="7" name="矩形 6"/>
          <p:cNvSpPr/>
          <p:nvPr/>
        </p:nvSpPr>
        <p:spPr>
          <a:xfrm>
            <a:off x="0" y="620688"/>
            <a:ext cx="2627784" cy="18194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195736" y="620688"/>
            <a:ext cx="6948264" cy="181943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685800" y="476672"/>
            <a:ext cx="7989888" cy="1470025"/>
          </a:xfrm>
          <a:noFill/>
          <a:ln>
            <a:noFill/>
          </a:ln>
        </p:spPr>
        <p:txBody>
          <a:bodyPr>
            <a:normAutofit/>
          </a:bodyPr>
          <a:lstStyle/>
          <a:p>
            <a:r>
              <a:rPr lang="zh-CN" altLang="en-US" sz="2800" b="1" dirty="0" smtClean="0">
                <a:solidFill>
                  <a:schemeClr val="bg1"/>
                </a:solidFill>
                <a:effectLst>
                  <a:outerShdw blurRad="38100" dist="38100" dir="2700000" algn="tl">
                    <a:srgbClr val="000000">
                      <a:alpha val="43137"/>
                    </a:srgbClr>
                  </a:outerShdw>
                </a:effectLst>
              </a:rPr>
              <a:t>论证据的相对真实性</a:t>
            </a:r>
            <a:endParaRPr lang="zh-CN" altLang="en-US" sz="2800" b="1" dirty="0">
              <a:solidFill>
                <a:schemeClr val="bg1"/>
              </a:solidFill>
              <a:effectLst>
                <a:outerShdw blurRad="38100" dist="38100" dir="2700000" algn="tl">
                  <a:srgbClr val="000000">
                    <a:alpha val="43137"/>
                  </a:srgbClr>
                </a:outerShdw>
              </a:effectLst>
            </a:endParaRPr>
          </a:p>
        </p:txBody>
      </p:sp>
      <p:sp>
        <p:nvSpPr>
          <p:cNvPr id="3" name="副标题 2"/>
          <p:cNvSpPr>
            <a:spLocks noGrp="1"/>
          </p:cNvSpPr>
          <p:nvPr>
            <p:ph type="subTitle" idx="1"/>
          </p:nvPr>
        </p:nvSpPr>
        <p:spPr>
          <a:xfrm>
            <a:off x="1979712" y="1700808"/>
            <a:ext cx="6624736" cy="792088"/>
          </a:xfrm>
          <a:noFill/>
          <a:ln>
            <a:noFill/>
          </a:ln>
        </p:spPr>
        <p:txBody>
          <a:bodyPr>
            <a:normAutofit/>
          </a:bodyPr>
          <a:lstStyle/>
          <a:p>
            <a:pPr algn="r"/>
            <a:endParaRPr lang="zh-CN" altLang="en-US" sz="2800" b="1" dirty="0">
              <a:solidFill>
                <a:schemeClr val="bg1">
                  <a:lumMod val="50000"/>
                </a:schemeClr>
              </a:solidFill>
            </a:endParaRPr>
          </a:p>
        </p:txBody>
      </p:sp>
      <p:sp>
        <p:nvSpPr>
          <p:cNvPr id="5" name="副标题 2"/>
          <p:cNvSpPr txBox="1">
            <a:spLocks/>
          </p:cNvSpPr>
          <p:nvPr/>
        </p:nvSpPr>
        <p:spPr>
          <a:xfrm>
            <a:off x="4710460" y="3789040"/>
            <a:ext cx="3821980" cy="72008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zh-CN" altLang="en-US" sz="1400" b="1" dirty="0" smtClean="0">
                <a:solidFill>
                  <a:schemeClr val="accent1"/>
                </a:solidFill>
              </a:rPr>
              <a:t>季恒</a:t>
            </a:r>
            <a:endParaRPr lang="en-US" altLang="zh-CN" sz="1400" b="1" dirty="0" smtClean="0">
              <a:solidFill>
                <a:schemeClr val="accent1"/>
              </a:solidFill>
            </a:endParaRPr>
          </a:p>
          <a:p>
            <a:r>
              <a:rPr lang="en-US" altLang="zh-CN" sz="1400" b="1" dirty="0" smtClean="0">
                <a:solidFill>
                  <a:schemeClr val="accent1"/>
                </a:solidFill>
              </a:rPr>
              <a:t>                        2011</a:t>
            </a:r>
            <a:r>
              <a:rPr lang="zh-CN" altLang="en-US" sz="1400" b="1" dirty="0" smtClean="0">
                <a:solidFill>
                  <a:schemeClr val="accent1"/>
                </a:solidFill>
              </a:rPr>
              <a:t>级侦查学专业</a:t>
            </a:r>
            <a:endParaRPr lang="zh-CN" altLang="en-US" sz="1400" b="1" dirty="0">
              <a:solidFill>
                <a:schemeClr val="accent1"/>
              </a:solidFill>
            </a:endParaRPr>
          </a:p>
        </p:txBody>
      </p:sp>
      <p:pic>
        <p:nvPicPr>
          <p:cNvPr id="6" name="图片 5"/>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5790580" y="3923509"/>
            <a:ext cx="304762" cy="266667"/>
          </a:xfrm>
          <a:prstGeom prst="rect">
            <a:avLst/>
          </a:prstGeom>
        </p:spPr>
      </p:pic>
    </p:spTree>
    <p:extLst>
      <p:ext uri="{BB962C8B-B14F-4D97-AF65-F5344CB8AC3E}">
        <p14:creationId xmlns="" xmlns:p14="http://schemas.microsoft.com/office/powerpoint/2010/main" val="36088668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pic>
        <p:nvPicPr>
          <p:cNvPr id="5" name="内容占位符 4" descr="1.jpg"/>
          <p:cNvPicPr>
            <a:picLocks noGrp="1" noChangeAspect="1"/>
          </p:cNvPicPr>
          <p:nvPr>
            <p:ph idx="1"/>
          </p:nvPr>
        </p:nvPicPr>
        <p:blipFill>
          <a:blip r:embed="rId2"/>
          <a:stretch>
            <a:fillRect/>
          </a:stretch>
        </p:blipFill>
        <p:spPr>
          <a:xfrm>
            <a:off x="7072330" y="2293942"/>
            <a:ext cx="1857388" cy="1778000"/>
          </a:xfrm>
        </p:spPr>
      </p:pic>
      <p:sp>
        <p:nvSpPr>
          <p:cNvPr id="4" name="灯片编号占位符 3"/>
          <p:cNvSpPr>
            <a:spLocks noGrp="1"/>
          </p:cNvSpPr>
          <p:nvPr>
            <p:ph type="sldNum" sz="quarter" idx="12"/>
          </p:nvPr>
        </p:nvSpPr>
        <p:spPr/>
        <p:txBody>
          <a:bodyPr/>
          <a:lstStyle/>
          <a:p>
            <a:fld id="{5EF6F4F7-9513-4BE9-B2A9-2F660E262DD4}" type="slidenum">
              <a:rPr lang="zh-CN" altLang="en-US" smtClean="0"/>
              <a:pPr/>
              <a:t>10</a:t>
            </a:fld>
            <a:endParaRPr lang="zh-CN" altLang="en-US" dirty="0"/>
          </a:p>
        </p:txBody>
      </p:sp>
      <p:sp>
        <p:nvSpPr>
          <p:cNvPr id="6" name="TextBox 5"/>
          <p:cNvSpPr txBox="1"/>
          <p:nvPr/>
        </p:nvSpPr>
        <p:spPr>
          <a:xfrm>
            <a:off x="357158" y="2895897"/>
            <a:ext cx="6929486"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en-US" sz="2400" b="1" dirty="0" smtClean="0">
                <a:ln w="11430"/>
                <a:solidFill>
                  <a:schemeClr val="bg2">
                    <a:lumMod val="25000"/>
                  </a:schemeClr>
                </a:solidFill>
                <a:effectLst>
                  <a:outerShdw blurRad="50800" dist="39000" dir="5460000" algn="tl">
                    <a:srgbClr val="000000">
                      <a:alpha val="38000"/>
                    </a:srgbClr>
                  </a:outerShdw>
                </a:effectLst>
              </a:rPr>
              <a:t>具有相对真实性的证据材料是否必然具有可采性呢</a:t>
            </a:r>
            <a:endParaRPr lang="zh-CN" altLang="en-US" sz="2400" b="1" dirty="0">
              <a:ln w="11430"/>
              <a:solidFill>
                <a:schemeClr val="bg2">
                  <a:lumMod val="25000"/>
                </a:schemeClr>
              </a:solidFill>
              <a:effectLst>
                <a:outerShdw blurRad="50800" dist="39000" dir="5460000" algn="tl">
                  <a:srgbClr val="000000">
                    <a:alpha val="38000"/>
                  </a:srgbClr>
                </a:outerShdw>
              </a:effectLst>
            </a:endParaRPr>
          </a:p>
        </p:txBody>
      </p:sp>
      <p:sp>
        <p:nvSpPr>
          <p:cNvPr id="7" name="TextBox 6"/>
          <p:cNvSpPr txBox="1"/>
          <p:nvPr/>
        </p:nvSpPr>
        <p:spPr>
          <a:xfrm>
            <a:off x="714348" y="3714752"/>
            <a:ext cx="5929354" cy="646331"/>
          </a:xfrm>
          <a:prstGeom prst="rect">
            <a:avLst/>
          </a:prstGeom>
          <a:noFill/>
        </p:spPr>
        <p:txBody>
          <a:bodyPr wrap="square" rtlCol="0">
            <a:spAutoFit/>
          </a:bodyPr>
          <a:lstStyle/>
          <a:p>
            <a:r>
              <a:rPr lang="en-US" altLang="zh-CN" dirty="0" smtClean="0"/>
              <a:t>1.</a:t>
            </a:r>
            <a:r>
              <a:rPr lang="zh-CN" altLang="en-US" dirty="0" smtClean="0"/>
              <a:t>同时具备证据三属性</a:t>
            </a:r>
            <a:endParaRPr lang="en-US" altLang="zh-CN" dirty="0" smtClean="0"/>
          </a:p>
          <a:p>
            <a:r>
              <a:rPr lang="en-US" altLang="zh-CN" dirty="0" smtClean="0"/>
              <a:t>2.</a:t>
            </a:r>
            <a:r>
              <a:rPr lang="zh-CN" altLang="en-US" dirty="0" smtClean="0"/>
              <a:t>非法证据排除规则的适用范围</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3.</a:t>
            </a:r>
            <a:r>
              <a:rPr lang="zh-CN" altLang="en-US" sz="3200" dirty="0" smtClean="0"/>
              <a:t>非法证据排除的适用</a:t>
            </a:r>
            <a:endParaRPr lang="zh-CN" altLang="en-US" sz="3200" dirty="0"/>
          </a:p>
        </p:txBody>
      </p:sp>
      <p:sp>
        <p:nvSpPr>
          <p:cNvPr id="3" name="内容占位符 2"/>
          <p:cNvSpPr>
            <a:spLocks noGrp="1"/>
          </p:cNvSpPr>
          <p:nvPr>
            <p:ph idx="1"/>
          </p:nvPr>
        </p:nvSpPr>
        <p:spPr/>
        <p:txBody>
          <a:bodyPr/>
          <a:lstStyle/>
          <a:p>
            <a:r>
              <a:rPr lang="en-US" altLang="zh-CN" sz="1800" dirty="0" smtClean="0"/>
              <a:t>3.1</a:t>
            </a:r>
            <a:r>
              <a:rPr lang="zh-CN" altLang="en-US" sz="1800" dirty="0" smtClean="0"/>
              <a:t>非法证据的概念</a:t>
            </a:r>
            <a:endParaRPr lang="en-US" altLang="zh-CN" sz="1800" dirty="0" smtClean="0"/>
          </a:p>
          <a:p>
            <a:r>
              <a:rPr lang="en-US" altLang="zh-CN" sz="1800" dirty="0" smtClean="0"/>
              <a:t>3.2</a:t>
            </a:r>
            <a:r>
              <a:rPr lang="zh-CN" altLang="en-US" sz="1800" dirty="0" smtClean="0"/>
              <a:t>非法证据排除的适用范围</a:t>
            </a:r>
            <a:endParaRPr lang="en-US" altLang="zh-CN" sz="1800" dirty="0" smtClean="0"/>
          </a:p>
          <a:p>
            <a:r>
              <a:rPr lang="zh-CN" altLang="en-US" sz="1400" dirty="0" smtClean="0"/>
              <a:t>（</a:t>
            </a:r>
            <a:r>
              <a:rPr lang="en-US" altLang="zh-CN" sz="1400" dirty="0" smtClean="0"/>
              <a:t>1</a:t>
            </a:r>
            <a:r>
              <a:rPr lang="zh-CN" altLang="en-US" sz="1400" dirty="0" smtClean="0"/>
              <a:t>）我国非法证据排除之种类有限。</a:t>
            </a:r>
            <a:endParaRPr lang="en-US" altLang="zh-CN" sz="1400" dirty="0" smtClean="0"/>
          </a:p>
          <a:p>
            <a:r>
              <a:rPr lang="zh-CN" altLang="en-US" sz="1400" dirty="0" smtClean="0"/>
              <a:t>（</a:t>
            </a:r>
            <a:r>
              <a:rPr lang="en-US" altLang="zh-CN" sz="1400" dirty="0" smtClean="0"/>
              <a:t>2</a:t>
            </a:r>
            <a:r>
              <a:rPr lang="zh-CN" altLang="en-US" sz="1400" dirty="0" smtClean="0"/>
              <a:t>）不同种类的非法证据在适用排除规则应区别对待。</a:t>
            </a:r>
            <a:endParaRPr lang="en-US" altLang="zh-CN" sz="1400" dirty="0" smtClean="0"/>
          </a:p>
          <a:p>
            <a:r>
              <a:rPr lang="zh-CN" altLang="en-US" sz="1400" dirty="0" smtClean="0"/>
              <a:t>（</a:t>
            </a:r>
            <a:r>
              <a:rPr lang="en-US" altLang="zh-CN" sz="1400" dirty="0" smtClean="0"/>
              <a:t>3</a:t>
            </a:r>
            <a:r>
              <a:rPr lang="zh-CN" altLang="en-US" sz="1400" dirty="0" smtClean="0"/>
              <a:t>）我国证据排除应综合考量“宪法”保障原则与个案利益衡量审查原则</a:t>
            </a:r>
            <a:r>
              <a:rPr lang="zh-CN" altLang="en-US" sz="1400" dirty="0" smtClean="0"/>
              <a:t>。</a:t>
            </a:r>
            <a:endParaRPr lang="en-US" altLang="zh-CN" sz="1400" dirty="0" smtClean="0"/>
          </a:p>
          <a:p>
            <a:r>
              <a:rPr lang="zh-CN" altLang="en-US" sz="1400" dirty="0" smtClean="0"/>
              <a:t>（</a:t>
            </a:r>
            <a:r>
              <a:rPr lang="en-US" altLang="zh-CN" sz="1400" dirty="0" smtClean="0"/>
              <a:t>4</a:t>
            </a:r>
            <a:r>
              <a:rPr lang="zh-CN" altLang="en-US" sz="1400" dirty="0" smtClean="0"/>
              <a:t>）非法证据排除规则的例外。</a:t>
            </a:r>
            <a:endParaRPr lang="en-US" altLang="zh-CN" sz="1400" dirty="0" smtClean="0"/>
          </a:p>
          <a:p>
            <a:r>
              <a:rPr lang="en-US" altLang="zh-CN" sz="1800" dirty="0" smtClean="0"/>
              <a:t>3.3</a:t>
            </a:r>
            <a:r>
              <a:rPr lang="zh-CN" altLang="en-US" sz="1800" dirty="0" smtClean="0"/>
              <a:t>非法证据排除规则对侦查工作的影响</a:t>
            </a:r>
            <a:endParaRPr lang="en-US" altLang="zh-CN" sz="1800" dirty="0" smtClean="0"/>
          </a:p>
        </p:txBody>
      </p:sp>
      <p:sp>
        <p:nvSpPr>
          <p:cNvPr id="4" name="灯片编号占位符 3"/>
          <p:cNvSpPr>
            <a:spLocks noGrp="1"/>
          </p:cNvSpPr>
          <p:nvPr>
            <p:ph type="sldNum" sz="quarter" idx="12"/>
          </p:nvPr>
        </p:nvSpPr>
        <p:spPr/>
        <p:txBody>
          <a:bodyPr/>
          <a:lstStyle/>
          <a:p>
            <a:fld id="{5EF6F4F7-9513-4BE9-B2A9-2F660E262DD4}" type="slidenum">
              <a:rPr lang="zh-CN" altLang="en-US" smtClean="0"/>
              <a:pPr/>
              <a:t>11</a:t>
            </a:fld>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smtClean="0"/>
              <a:t>3.1</a:t>
            </a:r>
            <a:r>
              <a:rPr lang="zh-CN" altLang="en-US" sz="2800" dirty="0" smtClean="0"/>
              <a:t>非法证据的概念</a:t>
            </a:r>
            <a:endParaRPr lang="zh-CN" altLang="en-US" sz="2800" dirty="0"/>
          </a:p>
        </p:txBody>
      </p:sp>
      <p:sp>
        <p:nvSpPr>
          <p:cNvPr id="3" name="内容占位符 2"/>
          <p:cNvSpPr>
            <a:spLocks noGrp="1"/>
          </p:cNvSpPr>
          <p:nvPr>
            <p:ph idx="1"/>
          </p:nvPr>
        </p:nvSpPr>
        <p:spPr/>
        <p:txBody>
          <a:bodyPr/>
          <a:lstStyle/>
          <a:p>
            <a:r>
              <a:rPr lang="en-US" altLang="zh-CN" sz="1600" dirty="0" smtClean="0">
                <a:solidFill>
                  <a:schemeClr val="tx1">
                    <a:lumMod val="65000"/>
                    <a:lumOff val="35000"/>
                  </a:schemeClr>
                </a:solidFill>
              </a:rPr>
              <a:t>1.</a:t>
            </a:r>
            <a:r>
              <a:rPr lang="zh-CN" altLang="en-US" sz="1600" dirty="0" smtClean="0">
                <a:solidFill>
                  <a:schemeClr val="tx1">
                    <a:lumMod val="65000"/>
                    <a:lumOff val="35000"/>
                  </a:schemeClr>
                </a:solidFill>
              </a:rPr>
              <a:t>非法证据的界定应建立在“什么是非法方法”基础上</a:t>
            </a:r>
            <a:endParaRPr lang="en-US" altLang="zh-CN" sz="1600" dirty="0" smtClean="0">
              <a:solidFill>
                <a:schemeClr val="tx1">
                  <a:lumMod val="65000"/>
                  <a:lumOff val="35000"/>
                </a:schemeClr>
              </a:solidFill>
            </a:endParaRPr>
          </a:p>
          <a:p>
            <a:r>
              <a:rPr lang="en-US" altLang="zh-CN" sz="1600" dirty="0" smtClean="0">
                <a:solidFill>
                  <a:schemeClr val="tx1">
                    <a:lumMod val="65000"/>
                    <a:lumOff val="35000"/>
                  </a:schemeClr>
                </a:solidFill>
              </a:rPr>
              <a:t>2.</a:t>
            </a:r>
            <a:r>
              <a:rPr lang="zh-CN" altLang="en-US" sz="1600" dirty="0" smtClean="0">
                <a:solidFill>
                  <a:schemeClr val="tx1">
                    <a:lumMod val="65000"/>
                    <a:lumOff val="35000"/>
                  </a:schemeClr>
                </a:solidFill>
              </a:rPr>
              <a:t>非法方法的“</a:t>
            </a:r>
            <a:r>
              <a:rPr lang="en-US" altLang="zh-CN" sz="1600" dirty="0" smtClean="0">
                <a:solidFill>
                  <a:schemeClr val="tx1">
                    <a:lumMod val="65000"/>
                    <a:lumOff val="35000"/>
                  </a:schemeClr>
                </a:solidFill>
              </a:rPr>
              <a:t>T</a:t>
            </a:r>
            <a:r>
              <a:rPr lang="zh-CN" altLang="en-US" sz="1600" dirty="0" smtClean="0">
                <a:solidFill>
                  <a:schemeClr val="tx1">
                    <a:lumMod val="65000"/>
                    <a:lumOff val="35000"/>
                  </a:schemeClr>
                </a:solidFill>
              </a:rPr>
              <a:t>”型理解</a:t>
            </a:r>
            <a:endParaRPr lang="en-US" altLang="zh-CN" sz="1600" dirty="0" smtClean="0">
              <a:solidFill>
                <a:schemeClr val="tx1">
                  <a:lumMod val="65000"/>
                  <a:lumOff val="35000"/>
                </a:schemeClr>
              </a:solidFill>
            </a:endParaRPr>
          </a:p>
          <a:p>
            <a:r>
              <a:rPr lang="en-US" altLang="zh-CN" sz="1600" dirty="0" smtClean="0">
                <a:solidFill>
                  <a:schemeClr val="tx1">
                    <a:lumMod val="65000"/>
                    <a:lumOff val="35000"/>
                  </a:schemeClr>
                </a:solidFill>
              </a:rPr>
              <a:t>3.</a:t>
            </a:r>
            <a:r>
              <a:rPr lang="zh-CN" altLang="en-US" sz="1600" dirty="0" smtClean="0">
                <a:solidFill>
                  <a:schemeClr val="tx1">
                    <a:lumMod val="65000"/>
                    <a:lumOff val="35000"/>
                  </a:schemeClr>
                </a:solidFill>
              </a:rPr>
              <a:t>非法证据的概念</a:t>
            </a:r>
            <a:endParaRPr lang="en-US" altLang="zh-CN" sz="1600" dirty="0" smtClean="0">
              <a:solidFill>
                <a:schemeClr val="tx1">
                  <a:lumMod val="65000"/>
                  <a:lumOff val="35000"/>
                </a:schemeClr>
              </a:solidFill>
            </a:endParaRPr>
          </a:p>
          <a:p>
            <a:r>
              <a:rPr lang="zh-CN" altLang="en-US" sz="1600" dirty="0" smtClean="0">
                <a:solidFill>
                  <a:schemeClr val="tx1">
                    <a:lumMod val="65000"/>
                    <a:lumOff val="35000"/>
                  </a:schemeClr>
                </a:solidFill>
              </a:rPr>
              <a:t>          结合我国刑事诉讼法的现状，笔者认为“非法方法”必须包括以下任一行为：①涉嫌侵害或已经侵害公民之生命权、健康权、自由权等基本人权；②故意引诱本无犯罪行为与犯罪意识的对象进行有罪供述；③违反取证程序。那么“非法证据”就是以涉嫌侵害或已经侵害公民之生命健康权、自由权等基本人权；或故意引诱本无犯罪行为与犯罪意识的对象进行有罪供述；或违反取证程序所取得的证据。</a:t>
            </a:r>
          </a:p>
          <a:p>
            <a:endParaRPr lang="zh-CN" altLang="en-US" sz="1800" dirty="0"/>
          </a:p>
        </p:txBody>
      </p:sp>
      <p:sp>
        <p:nvSpPr>
          <p:cNvPr id="4" name="灯片编号占位符 3"/>
          <p:cNvSpPr>
            <a:spLocks noGrp="1"/>
          </p:cNvSpPr>
          <p:nvPr>
            <p:ph type="sldNum" sz="quarter" idx="12"/>
          </p:nvPr>
        </p:nvSpPr>
        <p:spPr/>
        <p:txBody>
          <a:bodyPr/>
          <a:lstStyle/>
          <a:p>
            <a:fld id="{5EF6F4F7-9513-4BE9-B2A9-2F660E262DD4}" type="slidenum">
              <a:rPr lang="zh-CN" altLang="en-US" smtClean="0"/>
              <a:pPr/>
              <a:t>12</a:t>
            </a:fld>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smtClean="0"/>
              <a:t>3.2</a:t>
            </a:r>
            <a:r>
              <a:rPr lang="zh-CN" altLang="en-US" sz="2800" dirty="0" smtClean="0"/>
              <a:t>非法证据适用的范围</a:t>
            </a:r>
            <a:endParaRPr lang="zh-CN" altLang="en-US" sz="2800" dirty="0"/>
          </a:p>
        </p:txBody>
      </p:sp>
      <p:sp>
        <p:nvSpPr>
          <p:cNvPr id="3" name="内容占位符 2"/>
          <p:cNvSpPr>
            <a:spLocks noGrp="1"/>
          </p:cNvSpPr>
          <p:nvPr>
            <p:ph idx="1"/>
          </p:nvPr>
        </p:nvSpPr>
        <p:spPr/>
        <p:txBody>
          <a:bodyPr>
            <a:normAutofit fontScale="92500"/>
          </a:bodyPr>
          <a:lstStyle/>
          <a:p>
            <a:r>
              <a:rPr lang="en-US" altLang="zh-CN" sz="1600" dirty="0" smtClean="0"/>
              <a:t>1.</a:t>
            </a:r>
            <a:r>
              <a:rPr lang="zh-CN" altLang="en-US" sz="1600" dirty="0" smtClean="0"/>
              <a:t>并非所有的非法证据都要被排除（基于非法证据的扩大解释）</a:t>
            </a:r>
            <a:endParaRPr lang="en-US" altLang="zh-CN" sz="1600" dirty="0" smtClean="0"/>
          </a:p>
          <a:p>
            <a:r>
              <a:rPr lang="en-US" altLang="zh-CN" sz="1600" dirty="0" smtClean="0"/>
              <a:t>2.</a:t>
            </a:r>
            <a:r>
              <a:rPr lang="zh-CN" altLang="en-US" sz="1600" dirty="0" smtClean="0"/>
              <a:t>美国非法证据排除规则的介绍</a:t>
            </a:r>
            <a:endParaRPr lang="en-US" altLang="zh-CN" sz="1600" dirty="0" smtClean="0"/>
          </a:p>
          <a:p>
            <a:r>
              <a:rPr lang="zh-CN" altLang="en-US" sz="1600" dirty="0" smtClean="0"/>
              <a:t>         美国证据排除规则主要有以下适用范围：非法索取扣押所得证据的排除；违法通讯监察所得证据的排除；不法取供所得证据的排除；违反强制自证其罪及相关规定所得证据的排除；违反正当程序所得证据的排除；侵犯被告辩护权所得证据的排除等等。</a:t>
            </a:r>
            <a:endParaRPr lang="en-US" altLang="zh-CN" sz="1600" dirty="0" smtClean="0"/>
          </a:p>
          <a:p>
            <a:r>
              <a:rPr lang="en-US" altLang="zh-CN" sz="1600" dirty="0" smtClean="0">
                <a:solidFill>
                  <a:srgbClr val="7A4338"/>
                </a:solidFill>
              </a:rPr>
              <a:t>For  example:</a:t>
            </a:r>
            <a:r>
              <a:rPr lang="zh-CN" altLang="en-US" sz="1600" dirty="0" smtClean="0">
                <a:solidFill>
                  <a:srgbClr val="7A4338"/>
                </a:solidFill>
              </a:rPr>
              <a:t>美国的非法搜索扣押所得证据的排除</a:t>
            </a:r>
            <a:endParaRPr lang="en-US" altLang="zh-CN" sz="1600" dirty="0" smtClean="0">
              <a:solidFill>
                <a:srgbClr val="7A4338"/>
              </a:solidFill>
            </a:endParaRPr>
          </a:p>
          <a:p>
            <a:r>
              <a:rPr lang="zh-CN" altLang="en-US" sz="1600" dirty="0" smtClean="0"/>
              <a:t>⑴合法搜索、扣押的要件包括哪些，违反合法要件而搜素、扣押的证据一般情况下应予以排除。</a:t>
            </a:r>
            <a:endParaRPr lang="en-US" altLang="zh-CN" sz="1600" dirty="0" smtClean="0"/>
          </a:p>
          <a:p>
            <a:r>
              <a:rPr lang="zh-CN" altLang="en-US" sz="1600" dirty="0" smtClean="0"/>
              <a:t>⑵对于虽不符法定要件的令状，但侦查人员在执行该令状之初善意并合理信赖该令状有效，则据以执行并获得的证据不宜轻易排除，否则社会付出的代价过高，有失事理之平衡。</a:t>
            </a:r>
            <a:endParaRPr lang="en-US" altLang="zh-CN" sz="1600" dirty="0" smtClean="0"/>
          </a:p>
          <a:p>
            <a:r>
              <a:rPr lang="zh-CN" altLang="en-US" sz="1600" dirty="0" smtClean="0"/>
              <a:t>⑶除令状签发的要件合法之外，在执行该令状时亦须合法适当，应按照令状指定的搜索程序、侦查人员、执行期间、使用强制力的限度、被搜索对象等内容进行取证，否则视为非法证据。</a:t>
            </a:r>
            <a:endParaRPr lang="en-US" altLang="zh-CN" sz="1600" dirty="0" smtClean="0"/>
          </a:p>
          <a:p>
            <a:r>
              <a:rPr lang="zh-CN" altLang="en-US" sz="1600" dirty="0" smtClean="0"/>
              <a:t>⑷合法逮捕之附带搜索所得证据不宜排除。</a:t>
            </a:r>
            <a:endParaRPr lang="en-US" altLang="zh-CN" sz="1600" dirty="0" smtClean="0"/>
          </a:p>
        </p:txBody>
      </p:sp>
      <p:sp>
        <p:nvSpPr>
          <p:cNvPr id="4" name="灯片编号占位符 3"/>
          <p:cNvSpPr>
            <a:spLocks noGrp="1"/>
          </p:cNvSpPr>
          <p:nvPr>
            <p:ph type="sldNum" sz="quarter" idx="12"/>
          </p:nvPr>
        </p:nvSpPr>
        <p:spPr/>
        <p:txBody>
          <a:bodyPr/>
          <a:lstStyle/>
          <a:p>
            <a:fld id="{5EF6F4F7-9513-4BE9-B2A9-2F660E262DD4}" type="slidenum">
              <a:rPr lang="zh-CN" altLang="en-US" smtClean="0"/>
              <a:pPr/>
              <a:t>13</a:t>
            </a:fld>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zh-CN" altLang="en-US" sz="2100" dirty="0" smtClean="0"/>
              <a:t>⑸“抛弃宪法权利后之搜索”即当事人在自由意志下表示同意搜索，由此取得之证据不宜排除。</a:t>
            </a:r>
          </a:p>
          <a:p>
            <a:r>
              <a:rPr lang="zh-CN" altLang="en-US" sz="2100" dirty="0" smtClean="0"/>
              <a:t>⑹对行动中交通工具的搜索可以灵活变动，不用依法申请令状，只要具有需要申请令状之相当理由，并且有事实证明该交通工具正在移动或将行移动，如果不及时搜索将给侦查工作带来损失的情形，即可搜索，虽无令状，其所得证据也不宜排除。</a:t>
            </a:r>
            <a:endParaRPr lang="en-US" altLang="zh-CN" sz="2100" dirty="0" smtClean="0"/>
          </a:p>
          <a:p>
            <a:r>
              <a:rPr lang="zh-CN" altLang="en-US" sz="2100" dirty="0" smtClean="0"/>
              <a:t>⑺侦查人员从公共区域目测或使用某些辅助器材观测观察私人处所而发现的证据，不宜排除。这是依据“隐私之合理期待”法则发展而来的，在当时也被成为“目击法则”。</a:t>
            </a:r>
            <a:endParaRPr lang="en-US" altLang="zh-CN" sz="2100" dirty="0" smtClean="0"/>
          </a:p>
          <a:p>
            <a:r>
              <a:rPr lang="zh-CN" altLang="en-US" dirty="0" smtClean="0"/>
              <a:t>        </a:t>
            </a:r>
            <a:r>
              <a:rPr lang="zh-CN" altLang="en-US" sz="2600" dirty="0" smtClean="0">
                <a:solidFill>
                  <a:srgbClr val="804B40"/>
                </a:solidFill>
              </a:rPr>
              <a:t>上述美国证据排除的适用范围可以总结出其以下特点：⑴证据被排除的原因多以侵犯公民宪法性权利为主。⑵被排除的证据种类多样，包括物证、书证、证人证言、电子证据等。⑶证据排除以善意、合理信赖、紧急情况、因果关系中断、合理期待等特殊原则为例外。</a:t>
            </a:r>
          </a:p>
          <a:p>
            <a:endParaRPr lang="zh-CN" altLang="en-US" dirty="0"/>
          </a:p>
        </p:txBody>
      </p:sp>
      <p:sp>
        <p:nvSpPr>
          <p:cNvPr id="4" name="灯片编号占位符 3"/>
          <p:cNvSpPr>
            <a:spLocks noGrp="1"/>
          </p:cNvSpPr>
          <p:nvPr>
            <p:ph type="sldNum" sz="quarter" idx="12"/>
          </p:nvPr>
        </p:nvSpPr>
        <p:spPr/>
        <p:txBody>
          <a:bodyPr/>
          <a:lstStyle/>
          <a:p>
            <a:fld id="{5EF6F4F7-9513-4BE9-B2A9-2F660E262DD4}" type="slidenum">
              <a:rPr lang="zh-CN" altLang="en-US" smtClean="0"/>
              <a:pPr/>
              <a:t>14</a:t>
            </a:fld>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en-US" altLang="zh-CN" sz="2400" b="1" dirty="0" smtClean="0">
                <a:solidFill>
                  <a:schemeClr val="tx1">
                    <a:lumMod val="85000"/>
                    <a:lumOff val="15000"/>
                  </a:schemeClr>
                </a:solidFill>
              </a:rPr>
              <a:t>3.</a:t>
            </a:r>
            <a:r>
              <a:rPr lang="zh-CN" altLang="en-US" sz="2400" b="1" dirty="0" smtClean="0">
                <a:solidFill>
                  <a:schemeClr val="tx1">
                    <a:lumMod val="85000"/>
                    <a:lumOff val="15000"/>
                  </a:schemeClr>
                </a:solidFill>
              </a:rPr>
              <a:t>我国非法证据排除存在的问题及适用考量</a:t>
            </a:r>
            <a:endParaRPr lang="en-US" altLang="zh-CN" sz="2400" b="1" dirty="0" smtClean="0">
              <a:solidFill>
                <a:schemeClr val="tx1">
                  <a:lumMod val="85000"/>
                  <a:lumOff val="15000"/>
                </a:schemeClr>
              </a:solidFill>
            </a:endParaRPr>
          </a:p>
          <a:p>
            <a:r>
              <a:rPr lang="zh-CN" altLang="en-US" sz="1800" b="1" dirty="0" smtClean="0">
                <a:solidFill>
                  <a:schemeClr val="tx1">
                    <a:lumMod val="85000"/>
                    <a:lumOff val="15000"/>
                  </a:schemeClr>
                </a:solidFill>
              </a:rPr>
              <a:t>（</a:t>
            </a:r>
            <a:r>
              <a:rPr lang="en-US" altLang="zh-CN" sz="1800" b="1" dirty="0" smtClean="0">
                <a:solidFill>
                  <a:schemeClr val="tx1">
                    <a:lumMod val="85000"/>
                    <a:lumOff val="15000"/>
                  </a:schemeClr>
                </a:solidFill>
              </a:rPr>
              <a:t>1</a:t>
            </a:r>
            <a:r>
              <a:rPr lang="zh-CN" altLang="en-US" sz="1800" b="1" dirty="0" smtClean="0">
                <a:solidFill>
                  <a:schemeClr val="tx1">
                    <a:lumMod val="85000"/>
                    <a:lumOff val="15000"/>
                  </a:schemeClr>
                </a:solidFill>
              </a:rPr>
              <a:t>）我国非法证据排除之种类有限。</a:t>
            </a:r>
            <a:endParaRPr lang="en-US" altLang="zh-CN" sz="1800" b="1" dirty="0" smtClean="0">
              <a:solidFill>
                <a:schemeClr val="tx1">
                  <a:lumMod val="85000"/>
                  <a:lumOff val="15000"/>
                </a:schemeClr>
              </a:solidFill>
            </a:endParaRPr>
          </a:p>
          <a:p>
            <a:r>
              <a:rPr lang="zh-CN" altLang="en-US" sz="1800" b="1" dirty="0" smtClean="0">
                <a:solidFill>
                  <a:schemeClr val="tx1">
                    <a:lumMod val="85000"/>
                    <a:lumOff val="15000"/>
                  </a:schemeClr>
                </a:solidFill>
              </a:rPr>
              <a:t>（</a:t>
            </a:r>
            <a:r>
              <a:rPr lang="en-US" altLang="zh-CN" sz="1800" b="1" dirty="0" smtClean="0">
                <a:solidFill>
                  <a:schemeClr val="tx1">
                    <a:lumMod val="85000"/>
                    <a:lumOff val="15000"/>
                  </a:schemeClr>
                </a:solidFill>
              </a:rPr>
              <a:t>2</a:t>
            </a:r>
            <a:r>
              <a:rPr lang="zh-CN" altLang="en-US" sz="1800" b="1" dirty="0" smtClean="0">
                <a:solidFill>
                  <a:schemeClr val="tx1">
                    <a:lumMod val="85000"/>
                    <a:lumOff val="15000"/>
                  </a:schemeClr>
                </a:solidFill>
              </a:rPr>
              <a:t>）不同种类的非法证据在适用排除规则应区别对待。</a:t>
            </a:r>
            <a:endParaRPr lang="en-US" altLang="zh-CN" sz="1800" b="1" dirty="0" smtClean="0">
              <a:solidFill>
                <a:schemeClr val="tx1">
                  <a:lumMod val="85000"/>
                  <a:lumOff val="15000"/>
                </a:schemeClr>
              </a:solidFill>
            </a:endParaRPr>
          </a:p>
          <a:p>
            <a:r>
              <a:rPr lang="zh-CN" altLang="en-US" sz="1800" b="1" dirty="0" smtClean="0">
                <a:solidFill>
                  <a:schemeClr val="tx1">
                    <a:lumMod val="85000"/>
                    <a:lumOff val="15000"/>
                  </a:schemeClr>
                </a:solidFill>
              </a:rPr>
              <a:t>（</a:t>
            </a:r>
            <a:r>
              <a:rPr lang="en-US" altLang="zh-CN" sz="1800" b="1" dirty="0" smtClean="0">
                <a:solidFill>
                  <a:schemeClr val="tx1">
                    <a:lumMod val="85000"/>
                    <a:lumOff val="15000"/>
                  </a:schemeClr>
                </a:solidFill>
              </a:rPr>
              <a:t>3</a:t>
            </a:r>
            <a:r>
              <a:rPr lang="zh-CN" altLang="en-US" sz="1800" b="1" dirty="0" smtClean="0">
                <a:solidFill>
                  <a:schemeClr val="tx1">
                    <a:lumMod val="85000"/>
                    <a:lumOff val="15000"/>
                  </a:schemeClr>
                </a:solidFill>
              </a:rPr>
              <a:t>）我国证据排除应综合考量“宪法”保障原则与个案利益衡量审查原则</a:t>
            </a:r>
            <a:r>
              <a:rPr lang="zh-CN" altLang="en-US" sz="1800" b="1" dirty="0" smtClean="0">
                <a:solidFill>
                  <a:schemeClr val="tx1">
                    <a:lumMod val="85000"/>
                    <a:lumOff val="15000"/>
                  </a:schemeClr>
                </a:solidFill>
              </a:rPr>
              <a:t>。</a:t>
            </a:r>
            <a:endParaRPr lang="en-US" altLang="zh-CN" sz="1800" b="1" dirty="0" smtClean="0">
              <a:solidFill>
                <a:schemeClr val="tx1">
                  <a:lumMod val="85000"/>
                  <a:lumOff val="15000"/>
                </a:schemeClr>
              </a:solidFill>
            </a:endParaRPr>
          </a:p>
          <a:p>
            <a:r>
              <a:rPr lang="zh-CN" altLang="en-US" sz="1800" b="1" dirty="0" smtClean="0">
                <a:solidFill>
                  <a:schemeClr val="tx1">
                    <a:lumMod val="85000"/>
                    <a:lumOff val="15000"/>
                  </a:schemeClr>
                </a:solidFill>
              </a:rPr>
              <a:t>（</a:t>
            </a:r>
            <a:r>
              <a:rPr lang="en-US" altLang="zh-CN" sz="1800" b="1" dirty="0" smtClean="0">
                <a:solidFill>
                  <a:schemeClr val="tx1">
                    <a:lumMod val="85000"/>
                    <a:lumOff val="15000"/>
                  </a:schemeClr>
                </a:solidFill>
              </a:rPr>
              <a:t>4</a:t>
            </a:r>
            <a:r>
              <a:rPr lang="zh-CN" altLang="en-US" sz="1800" b="1" dirty="0" smtClean="0">
                <a:solidFill>
                  <a:schemeClr val="tx1">
                    <a:lumMod val="85000"/>
                    <a:lumOff val="15000"/>
                  </a:schemeClr>
                </a:solidFill>
              </a:rPr>
              <a:t>）</a:t>
            </a:r>
            <a:r>
              <a:rPr lang="zh-CN" altLang="en-US" sz="1800" b="1" dirty="0" smtClean="0">
                <a:solidFill>
                  <a:schemeClr val="tx1">
                    <a:lumMod val="85000"/>
                    <a:lumOff val="15000"/>
                  </a:schemeClr>
                </a:solidFill>
              </a:rPr>
              <a:t>非法证据排除规则的</a:t>
            </a:r>
            <a:r>
              <a:rPr lang="zh-CN" altLang="en-US" sz="1800" b="1" dirty="0" smtClean="0">
                <a:solidFill>
                  <a:schemeClr val="tx1">
                    <a:lumMod val="85000"/>
                    <a:lumOff val="15000"/>
                  </a:schemeClr>
                </a:solidFill>
              </a:rPr>
              <a:t>例外。</a:t>
            </a:r>
            <a:endParaRPr lang="en-US" altLang="zh-CN" sz="1800" b="1" dirty="0" smtClean="0">
              <a:solidFill>
                <a:schemeClr val="tx1">
                  <a:lumMod val="85000"/>
                  <a:lumOff val="15000"/>
                </a:schemeClr>
              </a:solidFill>
            </a:endParaRPr>
          </a:p>
          <a:p>
            <a:pPr>
              <a:buFont typeface="Wingdings" pitchFamily="2" charset="2"/>
              <a:buChar char="Ø"/>
            </a:pPr>
            <a:r>
              <a:rPr lang="zh-CN" altLang="en-US" sz="1800" dirty="0" smtClean="0">
                <a:solidFill>
                  <a:schemeClr val="tx1">
                    <a:lumMod val="85000"/>
                    <a:lumOff val="15000"/>
                  </a:schemeClr>
                </a:solidFill>
              </a:rPr>
              <a:t>因果关系中断规则</a:t>
            </a:r>
            <a:endParaRPr lang="en-US" altLang="zh-CN" sz="1800" dirty="0" smtClean="0">
              <a:solidFill>
                <a:schemeClr val="tx1">
                  <a:lumMod val="85000"/>
                  <a:lumOff val="15000"/>
                </a:schemeClr>
              </a:solidFill>
            </a:endParaRPr>
          </a:p>
          <a:p>
            <a:pPr>
              <a:buFont typeface="Wingdings" pitchFamily="2" charset="2"/>
              <a:buChar char="Ø"/>
            </a:pPr>
            <a:r>
              <a:rPr lang="zh-CN" altLang="en-US" sz="1800" dirty="0" smtClean="0">
                <a:solidFill>
                  <a:schemeClr val="tx1">
                    <a:lumMod val="85000"/>
                    <a:lumOff val="15000"/>
                  </a:schemeClr>
                </a:solidFill>
              </a:rPr>
              <a:t>非本人权利受到侵害时，不允许提出排除非法证据的申请</a:t>
            </a:r>
            <a:endParaRPr lang="en-US" altLang="zh-CN" sz="1800" dirty="0" smtClean="0">
              <a:solidFill>
                <a:schemeClr val="tx1">
                  <a:lumMod val="85000"/>
                  <a:lumOff val="15000"/>
                </a:schemeClr>
              </a:solidFill>
            </a:endParaRPr>
          </a:p>
          <a:p>
            <a:pPr>
              <a:buFont typeface="Wingdings" pitchFamily="2" charset="2"/>
              <a:buChar char="Ø"/>
            </a:pPr>
            <a:r>
              <a:rPr lang="zh-CN" altLang="en-US" sz="1800" dirty="0" smtClean="0">
                <a:solidFill>
                  <a:schemeClr val="tx1">
                    <a:lumMod val="85000"/>
                    <a:lumOff val="15000"/>
                  </a:schemeClr>
                </a:solidFill>
              </a:rPr>
              <a:t>淡化稀释规则</a:t>
            </a:r>
            <a:endParaRPr lang="en-US" altLang="zh-CN" sz="1800" dirty="0" smtClean="0">
              <a:solidFill>
                <a:schemeClr val="tx1">
                  <a:lumMod val="85000"/>
                  <a:lumOff val="15000"/>
                </a:schemeClr>
              </a:solidFill>
            </a:endParaRPr>
          </a:p>
          <a:p>
            <a:pPr>
              <a:buFont typeface="Wingdings" pitchFamily="2" charset="2"/>
              <a:buChar char="Ø"/>
            </a:pPr>
            <a:r>
              <a:rPr lang="zh-CN" altLang="en-US" sz="1800" dirty="0" smtClean="0">
                <a:solidFill>
                  <a:schemeClr val="tx1">
                    <a:lumMod val="85000"/>
                    <a:lumOff val="15000"/>
                  </a:schemeClr>
                </a:solidFill>
              </a:rPr>
              <a:t>独立来源规则</a:t>
            </a:r>
            <a:endParaRPr lang="en-US" altLang="zh-CN" sz="1800" dirty="0" smtClean="0">
              <a:solidFill>
                <a:schemeClr val="tx1">
                  <a:lumMod val="85000"/>
                  <a:lumOff val="15000"/>
                </a:schemeClr>
              </a:solidFill>
            </a:endParaRPr>
          </a:p>
          <a:p>
            <a:pPr>
              <a:buFont typeface="Wingdings" pitchFamily="2" charset="2"/>
              <a:buChar char="Ø"/>
            </a:pPr>
            <a:r>
              <a:rPr lang="zh-CN" altLang="en-US" sz="1800" dirty="0" smtClean="0">
                <a:solidFill>
                  <a:schemeClr val="tx1">
                    <a:lumMod val="85000"/>
                    <a:lumOff val="15000"/>
                  </a:schemeClr>
                </a:solidFill>
              </a:rPr>
              <a:t>不可避免发现规则</a:t>
            </a:r>
            <a:endParaRPr lang="en-US" altLang="zh-CN" sz="1800" dirty="0" smtClean="0">
              <a:solidFill>
                <a:schemeClr val="tx1">
                  <a:lumMod val="85000"/>
                  <a:lumOff val="15000"/>
                </a:schemeClr>
              </a:solidFill>
            </a:endParaRPr>
          </a:p>
          <a:p>
            <a:pPr>
              <a:buFont typeface="Wingdings" pitchFamily="2" charset="2"/>
              <a:buChar char="Ø"/>
            </a:pPr>
            <a:r>
              <a:rPr lang="zh-CN" altLang="en-US" sz="1800" dirty="0" smtClean="0">
                <a:solidFill>
                  <a:schemeClr val="tx1">
                    <a:lumMod val="85000"/>
                    <a:lumOff val="15000"/>
                  </a:schemeClr>
                </a:solidFill>
              </a:rPr>
              <a:t>善意、诚实规则</a:t>
            </a:r>
            <a:endParaRPr lang="en-US" altLang="zh-CN" sz="1800" dirty="0" smtClean="0">
              <a:solidFill>
                <a:schemeClr val="tx1">
                  <a:lumMod val="85000"/>
                  <a:lumOff val="15000"/>
                </a:schemeClr>
              </a:solidFill>
            </a:endParaRPr>
          </a:p>
          <a:p>
            <a:r>
              <a:rPr lang="en-US" altLang="zh-CN" sz="1800" dirty="0" smtClean="0"/>
              <a:t> </a:t>
            </a:r>
            <a:r>
              <a:rPr lang="en-US" altLang="zh-CN" sz="1800" dirty="0" smtClean="0"/>
              <a:t>          </a:t>
            </a:r>
            <a:endParaRPr lang="zh-CN" altLang="en-US" sz="1800" dirty="0"/>
          </a:p>
        </p:txBody>
      </p:sp>
      <p:sp>
        <p:nvSpPr>
          <p:cNvPr id="4" name="灯片编号占位符 3"/>
          <p:cNvSpPr>
            <a:spLocks noGrp="1"/>
          </p:cNvSpPr>
          <p:nvPr>
            <p:ph type="sldNum" sz="quarter" idx="12"/>
          </p:nvPr>
        </p:nvSpPr>
        <p:spPr/>
        <p:txBody>
          <a:bodyPr/>
          <a:lstStyle/>
          <a:p>
            <a:fld id="{5EF6F4F7-9513-4BE9-B2A9-2F660E262DD4}" type="slidenum">
              <a:rPr lang="zh-CN" altLang="en-US" smtClean="0"/>
              <a:pPr/>
              <a:t>15</a:t>
            </a:fld>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85918" y="357166"/>
            <a:ext cx="6929486" cy="1060471"/>
          </a:xfrm>
        </p:spPr>
        <p:txBody>
          <a:bodyPr/>
          <a:lstStyle/>
          <a:p>
            <a:r>
              <a:rPr lang="en-US" altLang="zh-CN" sz="2400" dirty="0" smtClean="0"/>
              <a:t/>
            </a:r>
            <a:br>
              <a:rPr lang="en-US" altLang="zh-CN" sz="2400" dirty="0" smtClean="0"/>
            </a:br>
            <a:r>
              <a:rPr lang="en-US" altLang="zh-CN" sz="2400" dirty="0" smtClean="0"/>
              <a:t>   3.3</a:t>
            </a:r>
            <a:r>
              <a:rPr lang="zh-CN" altLang="en-US" sz="2400" dirty="0" smtClean="0"/>
              <a:t>非法证据排除规则对侦查工作的影响</a:t>
            </a:r>
            <a:r>
              <a:rPr lang="en-US" altLang="zh-CN" dirty="0" smtClean="0"/>
              <a:t/>
            </a:r>
            <a:br>
              <a:rPr lang="en-US" altLang="zh-CN" dirty="0" smtClean="0"/>
            </a:br>
            <a:endParaRPr lang="zh-CN" altLang="en-US" dirty="0"/>
          </a:p>
        </p:txBody>
      </p:sp>
      <p:sp>
        <p:nvSpPr>
          <p:cNvPr id="3" name="内容占位符 2"/>
          <p:cNvSpPr>
            <a:spLocks noGrp="1"/>
          </p:cNvSpPr>
          <p:nvPr>
            <p:ph idx="1"/>
          </p:nvPr>
        </p:nvSpPr>
        <p:spPr/>
        <p:txBody>
          <a:bodyPr/>
          <a:lstStyle/>
          <a:p>
            <a:r>
              <a:rPr lang="en-US" altLang="zh-CN" sz="2000" dirty="0" smtClean="0"/>
              <a:t>1.</a:t>
            </a:r>
            <a:r>
              <a:rPr lang="zh-CN" altLang="en-US" sz="2000" dirty="0" smtClean="0"/>
              <a:t>从一元片面的价值观转向多元平衡的价值观。</a:t>
            </a:r>
          </a:p>
          <a:p>
            <a:r>
              <a:rPr lang="en-US" altLang="zh-CN" sz="2000" dirty="0" smtClean="0"/>
              <a:t>2.</a:t>
            </a:r>
            <a:r>
              <a:rPr lang="zh-CN" altLang="en-US" sz="2000" dirty="0" smtClean="0"/>
              <a:t>从查案件的办案观转向证明案件的办案观。</a:t>
            </a:r>
          </a:p>
          <a:p>
            <a:r>
              <a:rPr lang="en-US" altLang="zh-CN" sz="2000" dirty="0" smtClean="0"/>
              <a:t>3.</a:t>
            </a:r>
            <a:r>
              <a:rPr lang="zh-CN" altLang="en-US" sz="2000" dirty="0" smtClean="0"/>
              <a:t>从依赖人证的证明观转向依赖物证的证明观。</a:t>
            </a:r>
            <a:endParaRPr lang="en-US" altLang="zh-CN" sz="2000" dirty="0" smtClean="0"/>
          </a:p>
          <a:p>
            <a:r>
              <a:rPr lang="en-US" altLang="zh-CN" sz="2000" dirty="0" smtClean="0"/>
              <a:t>4.</a:t>
            </a:r>
            <a:r>
              <a:rPr lang="zh-CN" altLang="en-US" sz="2000" dirty="0" smtClean="0"/>
              <a:t>非法证据排除规则促使侦查技术工作的地位将会越来越重要。</a:t>
            </a:r>
          </a:p>
          <a:p>
            <a:endParaRPr lang="zh-CN" altLang="en-US" dirty="0"/>
          </a:p>
        </p:txBody>
      </p:sp>
      <p:sp>
        <p:nvSpPr>
          <p:cNvPr id="4" name="灯片编号占位符 3"/>
          <p:cNvSpPr>
            <a:spLocks noGrp="1"/>
          </p:cNvSpPr>
          <p:nvPr>
            <p:ph type="sldNum" sz="quarter" idx="12"/>
          </p:nvPr>
        </p:nvSpPr>
        <p:spPr/>
        <p:txBody>
          <a:bodyPr/>
          <a:lstStyle/>
          <a:p>
            <a:fld id="{5EF6F4F7-9513-4BE9-B2A9-2F660E262DD4}" type="slidenum">
              <a:rPr lang="zh-CN" altLang="en-US" smtClean="0"/>
              <a:pPr/>
              <a:t>16</a:t>
            </a:fld>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sz="3200" dirty="0" smtClean="0"/>
              <a:t>结   语</a:t>
            </a:r>
            <a:endParaRPr lang="zh-CN" altLang="en-US" sz="3200" dirty="0"/>
          </a:p>
        </p:txBody>
      </p:sp>
      <p:sp>
        <p:nvSpPr>
          <p:cNvPr id="3" name="内容占位符 2"/>
          <p:cNvSpPr>
            <a:spLocks noGrp="1"/>
          </p:cNvSpPr>
          <p:nvPr>
            <p:ph idx="1"/>
          </p:nvPr>
        </p:nvSpPr>
        <p:spPr/>
        <p:txBody>
          <a:bodyPr/>
          <a:lstStyle/>
          <a:p>
            <a:r>
              <a:rPr lang="zh-CN" altLang="en-US" dirty="0" smtClean="0"/>
              <a:t> </a:t>
            </a:r>
            <a:r>
              <a:rPr lang="zh-CN" altLang="en-US" sz="2000" dirty="0" smtClean="0"/>
              <a:t>       正是基于非法证据排除对侦查工作乃至整个司法工作都具有重要影响，故以法律的形式将非法证据排除的范围予以明确，并对非法证据排除适用时应该注意的规则达成共识是现阶段需要解决的重要问题。对非法证据的排除应当结合我国现有国情和法律规定，循序渐进，不可一味追求“杀一儆百”的法律效果，而应使非法证据排除规则真正发挥出其保障人权、保障司法公正的正义之力。</a:t>
            </a:r>
          </a:p>
          <a:p>
            <a:endParaRPr lang="zh-CN" altLang="en-US" dirty="0"/>
          </a:p>
        </p:txBody>
      </p:sp>
      <p:sp>
        <p:nvSpPr>
          <p:cNvPr id="4" name="灯片编号占位符 3"/>
          <p:cNvSpPr>
            <a:spLocks noGrp="1"/>
          </p:cNvSpPr>
          <p:nvPr>
            <p:ph type="sldNum" sz="quarter" idx="12"/>
          </p:nvPr>
        </p:nvSpPr>
        <p:spPr/>
        <p:txBody>
          <a:bodyPr/>
          <a:lstStyle/>
          <a:p>
            <a:fld id="{5EF6F4F7-9513-4BE9-B2A9-2F660E262DD4}" type="slidenum">
              <a:rPr lang="zh-CN" altLang="en-US" smtClean="0"/>
              <a:pPr/>
              <a:t>17</a:t>
            </a:fld>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1176681"/>
            <a:ext cx="9144000" cy="5688632"/>
          </a:xfrm>
          <a:prstGeom prst="rect">
            <a:avLst/>
          </a:prstGeom>
        </p:spPr>
      </p:pic>
      <p:sp>
        <p:nvSpPr>
          <p:cNvPr id="16" name="矩形 15"/>
          <p:cNvSpPr/>
          <p:nvPr/>
        </p:nvSpPr>
        <p:spPr>
          <a:xfrm>
            <a:off x="0" y="620688"/>
            <a:ext cx="5076056" cy="18194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932040" y="620688"/>
            <a:ext cx="4211959" cy="181943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473697" y="795393"/>
            <a:ext cx="3886200" cy="1470025"/>
          </a:xfrm>
        </p:spPr>
        <p:txBody>
          <a:bodyPr>
            <a:noAutofit/>
          </a:bodyPr>
          <a:lstStyle/>
          <a:p>
            <a:pPr algn="l"/>
            <a:r>
              <a:rPr lang="en-US" altLang="zh-CN" sz="9600" dirty="0" smtClean="0">
                <a:solidFill>
                  <a:schemeClr val="bg1"/>
                </a:solidFill>
                <a:latin typeface="Impact" pitchFamily="34" charset="0"/>
              </a:rPr>
              <a:t>Thanks</a:t>
            </a:r>
            <a:endParaRPr lang="zh-CN" altLang="en-US" sz="9600" dirty="0">
              <a:solidFill>
                <a:schemeClr val="bg1"/>
              </a:solidFill>
              <a:latin typeface="Impact" pitchFamily="34" charset="0"/>
            </a:endParaRPr>
          </a:p>
        </p:txBody>
      </p:sp>
      <p:grpSp>
        <p:nvGrpSpPr>
          <p:cNvPr id="9" name="组合 8"/>
          <p:cNvGrpSpPr/>
          <p:nvPr/>
        </p:nvGrpSpPr>
        <p:grpSpPr>
          <a:xfrm>
            <a:off x="5251628" y="1071988"/>
            <a:ext cx="3712860" cy="1156137"/>
            <a:chOff x="7812360" y="4696469"/>
            <a:chExt cx="3712860" cy="1156137"/>
          </a:xfrm>
        </p:grpSpPr>
        <p:pic>
          <p:nvPicPr>
            <p:cNvPr id="10" name="图片 9" descr="邮件.png"/>
            <p:cNvPicPr>
              <a:picLocks noChangeAspect="1"/>
            </p:cNvPicPr>
            <p:nvPr/>
          </p:nvPicPr>
          <p:blipFill>
            <a:blip r:embed="rId3" cstate="screen"/>
            <a:stretch>
              <a:fillRect/>
            </a:stretch>
          </p:blipFill>
          <p:spPr>
            <a:xfrm>
              <a:off x="7812380" y="5492606"/>
              <a:ext cx="360000" cy="360000"/>
            </a:xfrm>
            <a:prstGeom prst="rect">
              <a:avLst/>
            </a:prstGeom>
          </p:spPr>
        </p:pic>
        <p:sp>
          <p:nvSpPr>
            <p:cNvPr id="11" name="TextBox 10"/>
            <p:cNvSpPr txBox="1"/>
            <p:nvPr/>
          </p:nvSpPr>
          <p:spPr>
            <a:xfrm>
              <a:off x="8244409" y="5472551"/>
              <a:ext cx="3280811" cy="369332"/>
            </a:xfrm>
            <a:prstGeom prst="rect">
              <a:avLst/>
            </a:prstGeom>
            <a:noFill/>
          </p:spPr>
          <p:txBody>
            <a:bodyPr wrap="square" rtlCol="0">
              <a:spAutoFit/>
            </a:bodyPr>
            <a:lstStyle/>
            <a:p>
              <a:r>
                <a:rPr lang="en-US" altLang="zh-CN" dirty="0" smtClean="0">
                  <a:solidFill>
                    <a:schemeClr val="bg1">
                      <a:lumMod val="50000"/>
                    </a:schemeClr>
                  </a:solidFill>
                  <a:latin typeface="+mj-ea"/>
                  <a:ea typeface="+mj-ea"/>
                  <a:cs typeface="Arial" pitchFamily="34" charset="0"/>
                </a:rPr>
                <a:t>366522531@qq.com </a:t>
              </a:r>
              <a:endParaRPr lang="zh-CN" altLang="en-US" dirty="0">
                <a:solidFill>
                  <a:schemeClr val="bg1">
                    <a:lumMod val="50000"/>
                  </a:schemeClr>
                </a:solidFill>
                <a:latin typeface="+mj-ea"/>
                <a:ea typeface="+mj-ea"/>
                <a:cs typeface="Arial" pitchFamily="34" charset="0"/>
              </a:endParaRPr>
            </a:p>
          </p:txBody>
        </p:sp>
        <p:sp>
          <p:nvSpPr>
            <p:cNvPr id="13" name="TextBox 12"/>
            <p:cNvSpPr txBox="1"/>
            <p:nvPr/>
          </p:nvSpPr>
          <p:spPr>
            <a:xfrm>
              <a:off x="8244409" y="5004588"/>
              <a:ext cx="2232248" cy="400110"/>
            </a:xfrm>
            <a:prstGeom prst="rect">
              <a:avLst/>
            </a:prstGeom>
            <a:noFill/>
          </p:spPr>
          <p:txBody>
            <a:bodyPr wrap="square" rtlCol="0">
              <a:spAutoFit/>
            </a:bodyPr>
            <a:lstStyle/>
            <a:p>
              <a:endParaRPr lang="zh-CN" altLang="en-US" sz="2000" dirty="0">
                <a:solidFill>
                  <a:schemeClr val="bg1">
                    <a:lumMod val="50000"/>
                  </a:schemeClr>
                </a:solidFill>
                <a:latin typeface="+mj-ea"/>
                <a:ea typeface="+mj-ea"/>
                <a:cs typeface="Arial" pitchFamily="34" charset="0"/>
              </a:endParaRPr>
            </a:p>
          </p:txBody>
        </p:sp>
        <p:sp>
          <p:nvSpPr>
            <p:cNvPr id="14" name="TextBox 13"/>
            <p:cNvSpPr txBox="1"/>
            <p:nvPr/>
          </p:nvSpPr>
          <p:spPr>
            <a:xfrm>
              <a:off x="8244409" y="4696469"/>
              <a:ext cx="2232248" cy="499624"/>
            </a:xfrm>
            <a:prstGeom prst="rect">
              <a:avLst/>
            </a:prstGeom>
            <a:noFill/>
          </p:spPr>
          <p:txBody>
            <a:bodyPr wrap="square" rtlCol="0">
              <a:spAutoFit/>
            </a:bodyPr>
            <a:lstStyle/>
            <a:p>
              <a:pPr>
                <a:lnSpc>
                  <a:spcPct val="150000"/>
                </a:lnSpc>
              </a:pPr>
              <a:r>
                <a:rPr lang="zh-CN" altLang="en-US" sz="2000" dirty="0" smtClean="0">
                  <a:solidFill>
                    <a:schemeClr val="bg1">
                      <a:lumMod val="50000"/>
                    </a:schemeClr>
                  </a:solidFill>
                  <a:latin typeface="+mj-ea"/>
                  <a:ea typeface="+mj-ea"/>
                  <a:cs typeface="Arial" pitchFamily="34" charset="0"/>
                </a:rPr>
                <a:t>   </a:t>
              </a:r>
              <a:r>
                <a:rPr lang="zh-CN" altLang="en-US" dirty="0" smtClean="0">
                  <a:solidFill>
                    <a:schemeClr val="bg1">
                      <a:lumMod val="50000"/>
                    </a:schemeClr>
                  </a:solidFill>
                  <a:latin typeface="+mj-ea"/>
                  <a:ea typeface="+mj-ea"/>
                  <a:cs typeface="Arial" pitchFamily="34" charset="0"/>
                </a:rPr>
                <a:t>季恒</a:t>
              </a:r>
              <a:endParaRPr lang="zh-CN" altLang="en-US" dirty="0">
                <a:solidFill>
                  <a:schemeClr val="bg1">
                    <a:lumMod val="50000"/>
                  </a:schemeClr>
                </a:solidFill>
                <a:latin typeface="+mj-ea"/>
                <a:ea typeface="+mj-ea"/>
                <a:cs typeface="Arial" pitchFamily="34" charset="0"/>
              </a:endParaRPr>
            </a:p>
          </p:txBody>
        </p:sp>
        <p:pic>
          <p:nvPicPr>
            <p:cNvPr id="15" name="图片 14" descr="vcard.png"/>
            <p:cNvPicPr>
              <a:picLocks noChangeAspect="1"/>
            </p:cNvPicPr>
            <p:nvPr/>
          </p:nvPicPr>
          <p:blipFill>
            <a:blip r:embed="rId4" cstate="screen"/>
            <a:stretch>
              <a:fillRect/>
            </a:stretch>
          </p:blipFill>
          <p:spPr>
            <a:xfrm>
              <a:off x="7812360" y="4836053"/>
              <a:ext cx="360040" cy="360040"/>
            </a:xfrm>
            <a:prstGeom prst="rect">
              <a:avLst/>
            </a:prstGeom>
          </p:spPr>
        </p:pic>
      </p:grpSp>
    </p:spTree>
    <p:extLst>
      <p:ext uri="{BB962C8B-B14F-4D97-AF65-F5344CB8AC3E}">
        <p14:creationId xmlns="" xmlns:p14="http://schemas.microsoft.com/office/powerpoint/2010/main" val="30831003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smtClean="0"/>
              <a:t>1.</a:t>
            </a:r>
            <a:r>
              <a:rPr lang="zh-CN" altLang="en-US" sz="2800" dirty="0" smtClean="0"/>
              <a:t>证据真实性之反思</a:t>
            </a:r>
            <a:endParaRPr lang="zh-CN" altLang="en-US" sz="2800" dirty="0"/>
          </a:p>
        </p:txBody>
      </p:sp>
      <p:sp>
        <p:nvSpPr>
          <p:cNvPr id="3" name="内容占位符 2"/>
          <p:cNvSpPr>
            <a:spLocks noGrp="1"/>
          </p:cNvSpPr>
          <p:nvPr>
            <p:ph idx="1"/>
          </p:nvPr>
        </p:nvSpPr>
        <p:spPr/>
        <p:txBody>
          <a:bodyPr/>
          <a:lstStyle/>
          <a:p>
            <a:r>
              <a:rPr lang="zh-CN" altLang="en-US" sz="2400" b="1" dirty="0" smtClean="0"/>
              <a:t>证据属性间的关系</a:t>
            </a:r>
            <a:endParaRPr lang="en-US" altLang="zh-CN" sz="2400" b="1" dirty="0" smtClean="0"/>
          </a:p>
          <a:p>
            <a:r>
              <a:rPr lang="en-US" altLang="zh-CN" dirty="0" smtClean="0"/>
              <a:t>                                            </a:t>
            </a:r>
            <a:r>
              <a:rPr lang="zh-CN" altLang="en-US" sz="2400" dirty="0" smtClean="0"/>
              <a:t>关联性</a:t>
            </a:r>
            <a:endParaRPr lang="en-US" altLang="zh-CN" sz="2400" dirty="0" smtClean="0"/>
          </a:p>
          <a:p>
            <a:r>
              <a:rPr lang="zh-CN" altLang="en-US" sz="2400" dirty="0" smtClean="0"/>
              <a:t>证据能力</a:t>
            </a:r>
            <a:endParaRPr lang="en-US" altLang="zh-CN" sz="2400" dirty="0" smtClean="0"/>
          </a:p>
          <a:p>
            <a:r>
              <a:rPr lang="en-US" altLang="zh-CN" sz="2400" dirty="0" smtClean="0"/>
              <a:t>                         </a:t>
            </a:r>
            <a:r>
              <a:rPr lang="zh-CN" altLang="en-US" sz="2400" dirty="0" smtClean="0"/>
              <a:t>可</a:t>
            </a:r>
            <a:r>
              <a:rPr lang="zh-CN" altLang="en-US" sz="2400" dirty="0" smtClean="0"/>
              <a:t>采</a:t>
            </a:r>
            <a:r>
              <a:rPr lang="zh-CN" altLang="en-US" sz="2400" dirty="0" smtClean="0"/>
              <a:t>性               真实性              </a:t>
            </a:r>
            <a:endParaRPr lang="en-US" altLang="zh-CN" sz="2400" dirty="0" smtClean="0"/>
          </a:p>
          <a:p>
            <a:r>
              <a:rPr lang="zh-CN" altLang="en-US" sz="2400" dirty="0" smtClean="0"/>
              <a:t> 证明力</a:t>
            </a:r>
            <a:endParaRPr lang="en-US" altLang="zh-CN" sz="2400" dirty="0" smtClean="0"/>
          </a:p>
          <a:p>
            <a:r>
              <a:rPr lang="zh-CN" altLang="en-US" sz="2400" dirty="0" smtClean="0"/>
              <a:t>                                                    合法性</a:t>
            </a:r>
            <a:endParaRPr lang="en-US" altLang="zh-CN" sz="2400" dirty="0" smtClean="0"/>
          </a:p>
          <a:p>
            <a:r>
              <a:rPr lang="en-US" altLang="zh-CN" sz="2400" dirty="0" smtClean="0"/>
              <a:t>                        </a:t>
            </a:r>
            <a:r>
              <a:rPr lang="zh-CN" altLang="en-US" sz="2400" dirty="0" smtClean="0"/>
              <a:t>内心确信程度</a:t>
            </a:r>
            <a:endParaRPr lang="en-US" altLang="zh-CN" sz="2400" dirty="0" smtClean="0"/>
          </a:p>
        </p:txBody>
      </p:sp>
      <p:sp>
        <p:nvSpPr>
          <p:cNvPr id="4" name="灯片编号占位符 3"/>
          <p:cNvSpPr>
            <a:spLocks noGrp="1"/>
          </p:cNvSpPr>
          <p:nvPr>
            <p:ph type="sldNum" sz="quarter" idx="12"/>
          </p:nvPr>
        </p:nvSpPr>
        <p:spPr/>
        <p:txBody>
          <a:bodyPr/>
          <a:lstStyle/>
          <a:p>
            <a:fld id="{5EF6F4F7-9513-4BE9-B2A9-2F660E262DD4}" type="slidenum">
              <a:rPr lang="zh-CN" altLang="en-US" smtClean="0"/>
              <a:pPr/>
              <a:t>2</a:t>
            </a:fld>
            <a:endParaRPr lang="zh-CN" altLang="en-US" dirty="0"/>
          </a:p>
        </p:txBody>
      </p:sp>
      <p:sp>
        <p:nvSpPr>
          <p:cNvPr id="6" name="上下箭头 5"/>
          <p:cNvSpPr/>
          <p:nvPr/>
        </p:nvSpPr>
        <p:spPr>
          <a:xfrm>
            <a:off x="928662" y="3429000"/>
            <a:ext cx="214314" cy="857256"/>
          </a:xfrm>
          <a:prstGeom prst="up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zh-CN" altLang="en-US"/>
          </a:p>
        </p:txBody>
      </p:sp>
      <p:cxnSp>
        <p:nvCxnSpPr>
          <p:cNvPr id="10" name="直接连接符 9"/>
          <p:cNvCxnSpPr/>
          <p:nvPr/>
        </p:nvCxnSpPr>
        <p:spPr>
          <a:xfrm rot="5400000" flipH="1" flipV="1">
            <a:off x="3286116" y="2714620"/>
            <a:ext cx="1214446" cy="1071570"/>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a:off x="3357554" y="3857628"/>
            <a:ext cx="1071570" cy="1588"/>
          </a:xfrm>
          <a:prstGeom prst="line">
            <a:avLst/>
          </a:prstGeom>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rot="16200000" flipH="1">
            <a:off x="3286116" y="3929066"/>
            <a:ext cx="1214446" cy="1071570"/>
          </a:xfrm>
          <a:prstGeom prst="line">
            <a:avLst/>
          </a:prstGeom>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a:off x="1785918" y="3286124"/>
            <a:ext cx="642942" cy="428628"/>
          </a:xfrm>
          <a:prstGeom prst="line">
            <a:avLst/>
          </a:prstGeom>
        </p:spPr>
        <p:style>
          <a:lnRef idx="1">
            <a:schemeClr val="dk1"/>
          </a:lnRef>
          <a:fillRef idx="0">
            <a:schemeClr val="dk1"/>
          </a:fillRef>
          <a:effectRef idx="0">
            <a:schemeClr val="dk1"/>
          </a:effectRef>
          <a:fontRef idx="minor">
            <a:schemeClr val="tx1"/>
          </a:fontRef>
        </p:style>
      </p:cxnSp>
      <p:cxnSp>
        <p:nvCxnSpPr>
          <p:cNvPr id="18" name="直接连接符 17"/>
          <p:cNvCxnSpPr/>
          <p:nvPr/>
        </p:nvCxnSpPr>
        <p:spPr>
          <a:xfrm flipV="1">
            <a:off x="1500166" y="3857628"/>
            <a:ext cx="928694" cy="642942"/>
          </a:xfrm>
          <a:prstGeom prst="line">
            <a:avLst/>
          </a:prstGeom>
        </p:spPr>
        <p:style>
          <a:lnRef idx="1">
            <a:schemeClr val="dk1"/>
          </a:lnRef>
          <a:fillRef idx="0">
            <a:schemeClr val="dk1"/>
          </a:fillRef>
          <a:effectRef idx="0">
            <a:schemeClr val="dk1"/>
          </a:effectRef>
          <a:fontRef idx="minor">
            <a:schemeClr val="tx1"/>
          </a:fontRef>
        </p:style>
      </p:cxnSp>
      <p:cxnSp>
        <p:nvCxnSpPr>
          <p:cNvPr id="20" name="直接连接符 19"/>
          <p:cNvCxnSpPr/>
          <p:nvPr/>
        </p:nvCxnSpPr>
        <p:spPr>
          <a:xfrm rot="16200000" flipH="1">
            <a:off x="1357290" y="4643446"/>
            <a:ext cx="1143008" cy="857256"/>
          </a:xfrm>
          <a:prstGeom prst="line">
            <a:avLst/>
          </a:prstGeom>
        </p:spPr>
        <p:style>
          <a:lnRef idx="1">
            <a:schemeClr val="dk1"/>
          </a:lnRef>
          <a:fillRef idx="0">
            <a:schemeClr val="dk1"/>
          </a:fillRef>
          <a:effectRef idx="0">
            <a:schemeClr val="dk1"/>
          </a:effectRef>
          <a:fontRef idx="minor">
            <a:schemeClr val="tx1"/>
          </a:fontRef>
        </p:style>
      </p:cxnSp>
      <p:cxnSp>
        <p:nvCxnSpPr>
          <p:cNvPr id="24" name="直接连接符 23"/>
          <p:cNvCxnSpPr/>
          <p:nvPr/>
        </p:nvCxnSpPr>
        <p:spPr>
          <a:xfrm rot="5400000">
            <a:off x="2107389" y="4822041"/>
            <a:ext cx="1500198" cy="1588"/>
          </a:xfrm>
          <a:prstGeom prst="line">
            <a:avLst/>
          </a:prstGeom>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smtClean="0"/>
              <a:t>1.</a:t>
            </a:r>
            <a:r>
              <a:rPr lang="zh-CN" altLang="en-US" sz="2800" dirty="0" smtClean="0"/>
              <a:t>证据真实性之反思</a:t>
            </a:r>
            <a:endParaRPr lang="zh-CN" altLang="en-US" sz="2800" dirty="0"/>
          </a:p>
        </p:txBody>
      </p:sp>
      <p:sp>
        <p:nvSpPr>
          <p:cNvPr id="3" name="内容占位符 2"/>
          <p:cNvSpPr>
            <a:spLocks noGrp="1"/>
          </p:cNvSpPr>
          <p:nvPr>
            <p:ph idx="1"/>
          </p:nvPr>
        </p:nvSpPr>
        <p:spPr>
          <a:xfrm>
            <a:off x="457200" y="1600200"/>
            <a:ext cx="8218488" cy="5114948"/>
          </a:xfrm>
        </p:spPr>
        <p:txBody>
          <a:bodyPr>
            <a:normAutofit lnSpcReduction="10000"/>
          </a:bodyPr>
          <a:lstStyle/>
          <a:p>
            <a:r>
              <a:rPr lang="zh-CN" altLang="en-US" sz="2000" dirty="0" smtClean="0">
                <a:solidFill>
                  <a:schemeClr val="tx1">
                    <a:lumMod val="65000"/>
                    <a:lumOff val="35000"/>
                  </a:schemeClr>
                </a:solidFill>
              </a:rPr>
              <a:t>一、证据的真实性是证据可采性所追求的最高目标，但这个“真实性”并不是证据本身所具有的属性。</a:t>
            </a:r>
            <a:endParaRPr lang="en-US" altLang="zh-CN" sz="2000" dirty="0" smtClean="0">
              <a:solidFill>
                <a:schemeClr val="tx1">
                  <a:lumMod val="65000"/>
                  <a:lumOff val="35000"/>
                </a:schemeClr>
              </a:solidFill>
            </a:endParaRPr>
          </a:p>
          <a:p>
            <a:r>
              <a:rPr lang="zh-CN" altLang="en-US" sz="2000" dirty="0" smtClean="0">
                <a:solidFill>
                  <a:schemeClr val="tx1">
                    <a:lumMod val="65000"/>
                    <a:lumOff val="35000"/>
                  </a:schemeClr>
                </a:solidFill>
                <a:latin typeface="微软雅黑" pitchFamily="34" charset="-122"/>
                <a:ea typeface="微软雅黑" pitchFamily="34" charset="-122"/>
              </a:rPr>
              <a:t>       证据</a:t>
            </a:r>
            <a:r>
              <a:rPr lang="zh-CN" altLang="en-US" sz="2000" dirty="0" smtClean="0">
                <a:solidFill>
                  <a:schemeClr val="tx1">
                    <a:lumMod val="65000"/>
                    <a:lumOff val="35000"/>
                  </a:schemeClr>
                </a:solidFill>
                <a:latin typeface="微软雅黑" pitchFamily="34" charset="-122"/>
                <a:ea typeface="微软雅黑" pitchFamily="34" charset="-122"/>
              </a:rPr>
              <a:t>是承载案件事实的载体，其本身并非案件事实</a:t>
            </a:r>
            <a:r>
              <a:rPr lang="zh-CN" altLang="en-US" sz="2000" dirty="0" smtClean="0">
                <a:solidFill>
                  <a:schemeClr val="tx1">
                    <a:lumMod val="65000"/>
                    <a:lumOff val="35000"/>
                  </a:schemeClr>
                </a:solidFill>
                <a:latin typeface="微软雅黑" pitchFamily="34" charset="-122"/>
                <a:ea typeface="微软雅黑" pitchFamily="34" charset="-122"/>
              </a:rPr>
              <a:t>，如果硬要说某项证据是绝对“真实的”，那必是指该证据</a:t>
            </a:r>
            <a:r>
              <a:rPr lang="zh-CN" altLang="en-US" sz="2000" dirty="0" smtClean="0">
                <a:solidFill>
                  <a:schemeClr val="tx1">
                    <a:lumMod val="65000"/>
                    <a:lumOff val="35000"/>
                  </a:schemeClr>
                </a:solidFill>
                <a:latin typeface="微软雅黑" pitchFamily="34" charset="-122"/>
                <a:ea typeface="微软雅黑" pitchFamily="34" charset="-122"/>
              </a:rPr>
              <a:t>本身</a:t>
            </a:r>
            <a:r>
              <a:rPr lang="zh-CN" altLang="en-US" sz="2000" dirty="0" smtClean="0">
                <a:solidFill>
                  <a:schemeClr val="tx1">
                    <a:lumMod val="65000"/>
                    <a:lumOff val="35000"/>
                  </a:schemeClr>
                </a:solidFill>
                <a:latin typeface="微软雅黑" pitchFamily="34" charset="-122"/>
                <a:ea typeface="微软雅黑" pitchFamily="34" charset="-122"/>
              </a:rPr>
              <a:t>是具有</a:t>
            </a:r>
            <a:r>
              <a:rPr lang="zh-CN" altLang="en-US" sz="2000" dirty="0" smtClean="0">
                <a:solidFill>
                  <a:schemeClr val="tx1">
                    <a:lumMod val="65000"/>
                    <a:lumOff val="35000"/>
                  </a:schemeClr>
                </a:solidFill>
                <a:latin typeface="微软雅黑" pitchFamily="34" charset="-122"/>
                <a:ea typeface="微软雅黑" pitchFamily="34" charset="-122"/>
              </a:rPr>
              <a:t>反映案件信息的</a:t>
            </a:r>
            <a:r>
              <a:rPr lang="zh-CN" altLang="en-US" sz="2000" dirty="0" smtClean="0">
                <a:solidFill>
                  <a:schemeClr val="tx1">
                    <a:lumMod val="65000"/>
                    <a:lumOff val="35000"/>
                  </a:schemeClr>
                </a:solidFill>
                <a:latin typeface="微软雅黑" pitchFamily="34" charset="-122"/>
                <a:ea typeface="微软雅黑" pitchFamily="34" charset="-122"/>
              </a:rPr>
              <a:t>证明资格，</a:t>
            </a:r>
            <a:r>
              <a:rPr lang="zh-CN" altLang="en-US" sz="2000" dirty="0" smtClean="0">
                <a:solidFill>
                  <a:schemeClr val="tx1">
                    <a:lumMod val="65000"/>
                    <a:lumOff val="35000"/>
                  </a:schemeClr>
                </a:solidFill>
                <a:latin typeface="微软雅黑" pitchFamily="34" charset="-122"/>
                <a:ea typeface="微软雅黑" pitchFamily="34" charset="-122"/>
              </a:rPr>
              <a:t>而</a:t>
            </a:r>
            <a:r>
              <a:rPr lang="zh-CN" altLang="en-US" sz="2000" dirty="0" smtClean="0">
                <a:solidFill>
                  <a:schemeClr val="tx1">
                    <a:lumMod val="65000"/>
                    <a:lumOff val="35000"/>
                  </a:schemeClr>
                </a:solidFill>
                <a:latin typeface="微软雅黑" pitchFamily="34" charset="-122"/>
                <a:ea typeface="微软雅黑" pitchFamily="34" charset="-122"/>
              </a:rPr>
              <a:t>不是指该证据具有</a:t>
            </a:r>
            <a:r>
              <a:rPr lang="zh-CN" altLang="en-US" sz="2000" dirty="0" smtClean="0">
                <a:solidFill>
                  <a:schemeClr val="accent1">
                    <a:lumMod val="75000"/>
                  </a:schemeClr>
                </a:solidFill>
                <a:latin typeface="微软雅黑" pitchFamily="34" charset="-122"/>
                <a:ea typeface="微软雅黑" pitchFamily="34" charset="-122"/>
              </a:rPr>
              <a:t>正确</a:t>
            </a:r>
            <a:r>
              <a:rPr lang="zh-CN" altLang="en-US" sz="2000" dirty="0" smtClean="0">
                <a:solidFill>
                  <a:schemeClr val="accent1">
                    <a:lumMod val="75000"/>
                  </a:schemeClr>
                </a:solidFill>
                <a:latin typeface="微软雅黑" pitchFamily="34" charset="-122"/>
                <a:ea typeface="微软雅黑" pitchFamily="34" charset="-122"/>
              </a:rPr>
              <a:t>反映</a:t>
            </a:r>
            <a:r>
              <a:rPr lang="zh-CN" altLang="en-US" sz="2000" dirty="0" smtClean="0">
                <a:solidFill>
                  <a:schemeClr val="tx1">
                    <a:lumMod val="65000"/>
                    <a:lumOff val="35000"/>
                  </a:schemeClr>
                </a:solidFill>
                <a:latin typeface="微软雅黑" pitchFamily="34" charset="-122"/>
                <a:ea typeface="微软雅黑" pitchFamily="34" charset="-122"/>
              </a:rPr>
              <a:t>案件信息</a:t>
            </a:r>
            <a:r>
              <a:rPr lang="zh-CN" altLang="en-US" sz="2000" dirty="0" smtClean="0">
                <a:solidFill>
                  <a:schemeClr val="tx1">
                    <a:lumMod val="65000"/>
                    <a:lumOff val="35000"/>
                  </a:schemeClr>
                </a:solidFill>
                <a:latin typeface="微软雅黑" pitchFamily="34" charset="-122"/>
                <a:ea typeface="微软雅黑" pitchFamily="34" charset="-122"/>
              </a:rPr>
              <a:t>的证明力。</a:t>
            </a:r>
            <a:endParaRPr lang="en-US" altLang="zh-CN" sz="2000" dirty="0" smtClean="0">
              <a:solidFill>
                <a:schemeClr val="tx1">
                  <a:lumMod val="65000"/>
                  <a:lumOff val="35000"/>
                </a:schemeClr>
              </a:solidFill>
              <a:latin typeface="微软雅黑" pitchFamily="34" charset="-122"/>
              <a:ea typeface="微软雅黑" pitchFamily="34" charset="-122"/>
            </a:endParaRPr>
          </a:p>
          <a:p>
            <a:endParaRPr lang="en-US" altLang="zh-CN" sz="2000" dirty="0" smtClean="0">
              <a:solidFill>
                <a:schemeClr val="tx1">
                  <a:lumMod val="65000"/>
                  <a:lumOff val="35000"/>
                </a:schemeClr>
              </a:solidFill>
            </a:endParaRPr>
          </a:p>
          <a:p>
            <a:endParaRPr lang="en-US" altLang="zh-CN" sz="2000" dirty="0" smtClean="0">
              <a:solidFill>
                <a:schemeClr val="tx1">
                  <a:lumMod val="65000"/>
                  <a:lumOff val="35000"/>
                </a:schemeClr>
              </a:solidFill>
            </a:endParaRPr>
          </a:p>
          <a:p>
            <a:endParaRPr lang="en-US" altLang="zh-CN" sz="2000" dirty="0" smtClean="0">
              <a:solidFill>
                <a:schemeClr val="tx1">
                  <a:lumMod val="65000"/>
                  <a:lumOff val="35000"/>
                </a:schemeClr>
              </a:solidFill>
            </a:endParaRPr>
          </a:p>
          <a:p>
            <a:r>
              <a:rPr lang="zh-CN" altLang="en-US" sz="1800" dirty="0" smtClean="0">
                <a:solidFill>
                  <a:schemeClr val="tx1">
                    <a:lumMod val="65000"/>
                    <a:lumOff val="35000"/>
                  </a:schemeClr>
                </a:solidFill>
              </a:rPr>
              <a:t>        查明证据的真实性是一项很复杂的工作，司法实践中认定证据的真实性是有限的，而不是绝对的。也就是说法律中所谓的真实是诉讼主体所认为的真实，而不是证据本身的真实。</a:t>
            </a:r>
            <a:endParaRPr lang="en-US" altLang="zh-CN" sz="1800" dirty="0" smtClean="0">
              <a:solidFill>
                <a:schemeClr val="tx1">
                  <a:lumMod val="65000"/>
                  <a:lumOff val="35000"/>
                </a:schemeClr>
              </a:solidFill>
            </a:endParaRPr>
          </a:p>
          <a:p>
            <a:endParaRPr lang="zh-CN" altLang="en-US" sz="2000" dirty="0"/>
          </a:p>
        </p:txBody>
      </p:sp>
      <p:sp>
        <p:nvSpPr>
          <p:cNvPr id="4" name="灯片编号占位符 3"/>
          <p:cNvSpPr>
            <a:spLocks noGrp="1"/>
          </p:cNvSpPr>
          <p:nvPr>
            <p:ph type="sldNum" sz="quarter" idx="12"/>
          </p:nvPr>
        </p:nvSpPr>
        <p:spPr/>
        <p:txBody>
          <a:bodyPr/>
          <a:lstStyle/>
          <a:p>
            <a:fld id="{5EF6F4F7-9513-4BE9-B2A9-2F660E262DD4}" type="slidenum">
              <a:rPr lang="zh-CN" altLang="en-US" smtClean="0"/>
              <a:pPr/>
              <a:t>3</a:t>
            </a:fld>
            <a:endParaRPr lang="zh-CN" altLang="en-US" dirty="0"/>
          </a:p>
        </p:txBody>
      </p:sp>
      <p:sp>
        <p:nvSpPr>
          <p:cNvPr id="5" name="矩形 4"/>
          <p:cNvSpPr/>
          <p:nvPr/>
        </p:nvSpPr>
        <p:spPr>
          <a:xfrm>
            <a:off x="1071538" y="3857628"/>
            <a:ext cx="7143800" cy="121444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ltLang="zh-CN" dirty="0" smtClean="0">
              <a:solidFill>
                <a:schemeClr val="tx1">
                  <a:lumMod val="65000"/>
                  <a:lumOff val="35000"/>
                </a:schemeClr>
              </a:solidFill>
              <a:latin typeface="微软雅黑" pitchFamily="34" charset="-122"/>
              <a:ea typeface="微软雅黑" pitchFamily="34" charset="-122"/>
            </a:endParaRPr>
          </a:p>
          <a:p>
            <a:pPr algn="ctr"/>
            <a:r>
              <a:rPr lang="zh-CN" altLang="en-US" dirty="0" smtClean="0">
                <a:solidFill>
                  <a:schemeClr val="tx1">
                    <a:lumMod val="65000"/>
                    <a:lumOff val="35000"/>
                  </a:schemeClr>
                </a:solidFill>
                <a:latin typeface="微软雅黑" pitchFamily="34" charset="-122"/>
                <a:ea typeface="微软雅黑" pitchFamily="34" charset="-122"/>
              </a:rPr>
              <a:t>对于</a:t>
            </a:r>
            <a:r>
              <a:rPr lang="zh-CN" altLang="en-US" dirty="0" smtClean="0">
                <a:solidFill>
                  <a:schemeClr val="tx1">
                    <a:lumMod val="65000"/>
                    <a:lumOff val="35000"/>
                  </a:schemeClr>
                </a:solidFill>
                <a:latin typeface="微软雅黑" pitchFamily="34" charset="-122"/>
                <a:ea typeface="微软雅黑" pitchFamily="34" charset="-122"/>
              </a:rPr>
              <a:t>“正确反映”又必定是添加了人的主观意识的结果。这种结果原则上要符合人的认识规律、符合逻辑推理、符合技术检验等。但是实践中并不是每一个步都是准确无误的，只能得出一个倾向性的结论。</a:t>
            </a:r>
            <a:endParaRPr lang="en-US" altLang="zh-CN" dirty="0" smtClean="0">
              <a:solidFill>
                <a:schemeClr val="tx1">
                  <a:lumMod val="65000"/>
                  <a:lumOff val="35000"/>
                </a:schemeClr>
              </a:solidFill>
              <a:latin typeface="微软雅黑" pitchFamily="34" charset="-122"/>
              <a:ea typeface="微软雅黑" pitchFamily="34" charset="-122"/>
            </a:endParaRPr>
          </a:p>
          <a:p>
            <a:pPr algn="ctr"/>
            <a:endParaRPr lang="zh-CN" altLang="en-US" dirty="0"/>
          </a:p>
        </p:txBody>
      </p:sp>
      <p:cxnSp>
        <p:nvCxnSpPr>
          <p:cNvPr id="7" name="直接箭头连接符 6"/>
          <p:cNvCxnSpPr/>
          <p:nvPr/>
        </p:nvCxnSpPr>
        <p:spPr>
          <a:xfrm rot="5400000">
            <a:off x="4428330" y="3713958"/>
            <a:ext cx="285752"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smtClean="0"/>
              <a:t>1.</a:t>
            </a:r>
            <a:r>
              <a:rPr lang="zh-CN" altLang="en-US" sz="2800" dirty="0" smtClean="0"/>
              <a:t>证据真实性之反思</a:t>
            </a:r>
            <a:endParaRPr lang="zh-CN" altLang="en-US" sz="2800" dirty="0"/>
          </a:p>
        </p:txBody>
      </p:sp>
      <p:sp>
        <p:nvSpPr>
          <p:cNvPr id="9" name="TextBox 8"/>
          <p:cNvSpPr txBox="1"/>
          <p:nvPr/>
        </p:nvSpPr>
        <p:spPr>
          <a:xfrm>
            <a:off x="460968" y="1628800"/>
            <a:ext cx="8214720" cy="2985433"/>
          </a:xfrm>
          <a:prstGeom prst="rect">
            <a:avLst/>
          </a:prstGeom>
          <a:noFill/>
        </p:spPr>
        <p:txBody>
          <a:bodyPr wrap="square" rtlCol="0">
            <a:spAutoFit/>
          </a:bodyPr>
          <a:lstStyle/>
          <a:p>
            <a:pPr marL="285750" indent="-285750">
              <a:lnSpc>
                <a:spcPct val="150000"/>
              </a:lnSpc>
              <a:spcAft>
                <a:spcPts val="1200"/>
              </a:spcAft>
            </a:pPr>
            <a:r>
              <a:rPr lang="zh-CN" altLang="en-US" sz="2000" dirty="0" smtClean="0">
                <a:solidFill>
                  <a:schemeClr val="tx1">
                    <a:lumMod val="65000"/>
                    <a:lumOff val="35000"/>
                  </a:schemeClr>
                </a:solidFill>
              </a:rPr>
              <a:t>二、证据的真实性不同于自然的真实，往往体现为法律上的真实。</a:t>
            </a:r>
            <a:endParaRPr lang="en-US" altLang="zh-CN" sz="2000" dirty="0" smtClean="0">
              <a:solidFill>
                <a:schemeClr val="tx1">
                  <a:lumMod val="65000"/>
                  <a:lumOff val="35000"/>
                </a:schemeClr>
              </a:solidFill>
            </a:endParaRPr>
          </a:p>
          <a:p>
            <a:r>
              <a:rPr lang="en-US" altLang="zh-CN" sz="1600" dirty="0" smtClean="0">
                <a:solidFill>
                  <a:schemeClr val="tx1">
                    <a:lumMod val="65000"/>
                    <a:lumOff val="35000"/>
                  </a:schemeClr>
                </a:solidFill>
                <a:latin typeface="微软雅黑" pitchFamily="34" charset="-122"/>
                <a:ea typeface="微软雅黑" pitchFamily="34" charset="-122"/>
              </a:rPr>
              <a:t> </a:t>
            </a:r>
            <a:r>
              <a:rPr lang="en-US" altLang="zh-CN" sz="1600" dirty="0" smtClean="0">
                <a:solidFill>
                  <a:schemeClr val="tx1">
                    <a:lumMod val="65000"/>
                    <a:lumOff val="35000"/>
                  </a:schemeClr>
                </a:solidFill>
                <a:latin typeface="微软雅黑" pitchFamily="34" charset="-122"/>
                <a:ea typeface="微软雅黑" pitchFamily="34" charset="-122"/>
              </a:rPr>
              <a:t>              </a:t>
            </a:r>
            <a:r>
              <a:rPr lang="zh-CN" altLang="en-US" b="1" dirty="0" smtClean="0">
                <a:solidFill>
                  <a:schemeClr val="tx1">
                    <a:lumMod val="65000"/>
                    <a:lumOff val="35000"/>
                  </a:schemeClr>
                </a:solidFill>
                <a:latin typeface="微软雅黑" pitchFamily="34" charset="-122"/>
                <a:ea typeface="微软雅黑" pitchFamily="34" charset="-122"/>
              </a:rPr>
              <a:t>诉讼法</a:t>
            </a:r>
            <a:r>
              <a:rPr lang="zh-CN" altLang="en-US" b="1" dirty="0" smtClean="0">
                <a:solidFill>
                  <a:schemeClr val="tx1">
                    <a:lumMod val="65000"/>
                    <a:lumOff val="35000"/>
                  </a:schemeClr>
                </a:solidFill>
                <a:latin typeface="微软雅黑" pitchFamily="34" charset="-122"/>
                <a:ea typeface="微软雅黑" pitchFamily="34" charset="-122"/>
              </a:rPr>
              <a:t>中的真实性是指客观事实真实？还是法律事实真实</a:t>
            </a:r>
            <a:r>
              <a:rPr lang="zh-CN" altLang="en-US" b="1" dirty="0" smtClean="0">
                <a:solidFill>
                  <a:schemeClr val="tx1">
                    <a:lumMod val="65000"/>
                    <a:lumOff val="35000"/>
                  </a:schemeClr>
                </a:solidFill>
                <a:latin typeface="微软雅黑" pitchFamily="34" charset="-122"/>
                <a:ea typeface="微软雅黑" pitchFamily="34" charset="-122"/>
              </a:rPr>
              <a:t>？</a:t>
            </a:r>
            <a:endParaRPr lang="en-US" altLang="zh-CN" b="1" dirty="0" smtClean="0">
              <a:solidFill>
                <a:schemeClr val="tx1">
                  <a:lumMod val="65000"/>
                  <a:lumOff val="35000"/>
                </a:schemeClr>
              </a:solidFill>
              <a:latin typeface="微软雅黑" pitchFamily="34" charset="-122"/>
              <a:ea typeface="微软雅黑" pitchFamily="34" charset="-122"/>
            </a:endParaRPr>
          </a:p>
          <a:p>
            <a:endParaRPr lang="en-US" altLang="zh-CN" b="1" dirty="0" smtClean="0">
              <a:solidFill>
                <a:schemeClr val="tx1">
                  <a:lumMod val="65000"/>
                  <a:lumOff val="35000"/>
                </a:schemeClr>
              </a:solidFill>
              <a:latin typeface="微软雅黑" pitchFamily="34" charset="-122"/>
              <a:ea typeface="微软雅黑" pitchFamily="34" charset="-122"/>
            </a:endParaRPr>
          </a:p>
          <a:p>
            <a:r>
              <a:rPr lang="en-US" altLang="zh-CN" sz="1600" dirty="0" smtClean="0"/>
              <a:t>————</a:t>
            </a:r>
            <a:r>
              <a:rPr lang="zh-CN" altLang="en-US" sz="1600" dirty="0" smtClean="0"/>
              <a:t>案件的发生具有不可重复性，而证据的调查具有事后性。司法实际</a:t>
            </a:r>
            <a:r>
              <a:rPr lang="zh-CN" altLang="en-US" sz="1600" dirty="0" smtClean="0"/>
              <a:t>当中</a:t>
            </a:r>
            <a:r>
              <a:rPr lang="zh-CN" altLang="en-US" sz="1600" dirty="0" smtClean="0"/>
              <a:t>，已经无法将案件的原本重新呈现，只能通过现有证据对当时的案件进行分析。这种分析所得到的真实</a:t>
            </a:r>
            <a:r>
              <a:rPr lang="zh-CN" altLang="en-US" sz="1600" dirty="0" smtClean="0"/>
              <a:t>往往体现为符合</a:t>
            </a:r>
            <a:r>
              <a:rPr lang="zh-CN" altLang="en-US" sz="1600" dirty="0" smtClean="0"/>
              <a:t>法律规定</a:t>
            </a:r>
            <a:r>
              <a:rPr lang="zh-CN" altLang="en-US" sz="1600" dirty="0" smtClean="0"/>
              <a:t>的真实，达到从</a:t>
            </a:r>
            <a:r>
              <a:rPr lang="zh-CN" altLang="en-US" sz="1600" dirty="0" smtClean="0"/>
              <a:t>法律角度</a:t>
            </a:r>
            <a:r>
              <a:rPr lang="zh-CN" altLang="en-US" sz="1600" dirty="0" smtClean="0"/>
              <a:t>认为是真实的程度</a:t>
            </a:r>
            <a:r>
              <a:rPr lang="zh-CN" altLang="en-US" sz="1600" dirty="0" smtClean="0"/>
              <a:t>。</a:t>
            </a:r>
            <a:endParaRPr lang="en-US" altLang="zh-CN" sz="1600" dirty="0" smtClean="0"/>
          </a:p>
          <a:p>
            <a:endParaRPr lang="en-US" altLang="zh-CN" sz="1600" dirty="0" smtClean="0"/>
          </a:p>
          <a:p>
            <a:r>
              <a:rPr lang="en-US" altLang="zh-CN" sz="1600" dirty="0" smtClean="0"/>
              <a:t> </a:t>
            </a:r>
            <a:r>
              <a:rPr lang="en-US" altLang="zh-CN" sz="1600" dirty="0" smtClean="0"/>
              <a:t>        </a:t>
            </a:r>
            <a:r>
              <a:rPr lang="zh-CN" altLang="en-US" sz="1600" dirty="0" smtClean="0"/>
              <a:t>诉讼中</a:t>
            </a:r>
            <a:r>
              <a:rPr lang="zh-CN" altLang="en-US" sz="1600" dirty="0" smtClean="0"/>
              <a:t>认定的证据可能并非是完全真实的，在证据可能并非</a:t>
            </a:r>
            <a:r>
              <a:rPr lang="zh-CN" altLang="en-US" sz="1600" dirty="0" smtClean="0"/>
              <a:t>完全</a:t>
            </a:r>
            <a:r>
              <a:rPr lang="zh-CN" altLang="en-US" sz="1600" dirty="0" smtClean="0"/>
              <a:t>真实的情况下，如何通过正当法律程序，依据证据规则</a:t>
            </a:r>
            <a:r>
              <a:rPr lang="zh-CN" altLang="en-US" sz="1600" dirty="0" smtClean="0"/>
              <a:t>而运作</a:t>
            </a:r>
            <a:r>
              <a:rPr lang="zh-CN" altLang="en-US" sz="1600" dirty="0" smtClean="0"/>
              <a:t>、协调与沟通以及法律论证，达到证据认定的可</a:t>
            </a:r>
            <a:r>
              <a:rPr lang="zh-CN" altLang="en-US" sz="1600" dirty="0" smtClean="0"/>
              <a:t>接受性</a:t>
            </a:r>
            <a:r>
              <a:rPr lang="zh-CN" altLang="en-US" sz="1600" dirty="0" smtClean="0"/>
              <a:t>，并且表述为真实，这才是证据真实性的实质</a:t>
            </a:r>
            <a:r>
              <a:rPr lang="zh-CN" altLang="en-US" sz="1600" dirty="0" smtClean="0"/>
              <a:t>问题。</a:t>
            </a:r>
            <a:endParaRPr lang="en-US" altLang="zh-CN" sz="1600" dirty="0" smtClean="0"/>
          </a:p>
        </p:txBody>
      </p:sp>
      <p:sp>
        <p:nvSpPr>
          <p:cNvPr id="10" name="灯片编号占位符 9"/>
          <p:cNvSpPr>
            <a:spLocks noGrp="1"/>
          </p:cNvSpPr>
          <p:nvPr>
            <p:ph type="sldNum" sz="quarter" idx="12"/>
          </p:nvPr>
        </p:nvSpPr>
        <p:spPr/>
        <p:txBody>
          <a:bodyPr/>
          <a:lstStyle/>
          <a:p>
            <a:fld id="{5EF6F4F7-9513-4BE9-B2A9-2F660E262DD4}" type="slidenum">
              <a:rPr lang="zh-CN" altLang="en-US" smtClean="0"/>
              <a:pPr/>
              <a:t>4</a:t>
            </a:fld>
            <a:endParaRPr lang="zh-CN" altLang="en-US" dirty="0"/>
          </a:p>
        </p:txBody>
      </p:sp>
      <p:pic>
        <p:nvPicPr>
          <p:cNvPr id="5" name="图片 4" descr="get.jpg"/>
          <p:cNvPicPr>
            <a:picLocks noChangeAspect="1"/>
          </p:cNvPicPr>
          <p:nvPr/>
        </p:nvPicPr>
        <p:blipFill>
          <a:blip r:embed="rId2" cstate="print"/>
          <a:stretch>
            <a:fillRect/>
          </a:stretch>
        </p:blipFill>
        <p:spPr>
          <a:xfrm>
            <a:off x="1000100" y="2214554"/>
            <a:ext cx="372498" cy="357190"/>
          </a:xfrm>
          <a:prstGeom prst="rect">
            <a:avLst/>
          </a:prstGeom>
        </p:spPr>
      </p:pic>
    </p:spTree>
    <p:extLst>
      <p:ext uri="{BB962C8B-B14F-4D97-AF65-F5344CB8AC3E}">
        <p14:creationId xmlns="" xmlns:p14="http://schemas.microsoft.com/office/powerpoint/2010/main" val="8090810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smtClean="0"/>
              <a:t>2.</a:t>
            </a:r>
            <a:r>
              <a:rPr lang="zh-CN" altLang="en-US" sz="2800" dirty="0" smtClean="0"/>
              <a:t>证据“真实性”之审查</a:t>
            </a:r>
            <a:endParaRPr lang="zh-CN" altLang="en-US" sz="2800" dirty="0" smtClean="0"/>
          </a:p>
        </p:txBody>
      </p:sp>
      <p:graphicFrame>
        <p:nvGraphicFramePr>
          <p:cNvPr id="4" name="表格 3"/>
          <p:cNvGraphicFramePr>
            <a:graphicFrameLocks noGrp="1"/>
          </p:cNvGraphicFramePr>
          <p:nvPr>
            <p:extLst>
              <p:ext uri="{D42A27DB-BD31-4B8C-83A1-F6EECF244321}">
                <p14:modId xmlns="" xmlns:p14="http://schemas.microsoft.com/office/powerpoint/2010/main" val="4292091769"/>
              </p:ext>
            </p:extLst>
          </p:nvPr>
        </p:nvGraphicFramePr>
        <p:xfrm>
          <a:off x="755651" y="1500174"/>
          <a:ext cx="7632700" cy="3714774"/>
        </p:xfrm>
        <a:graphic>
          <a:graphicData uri="http://schemas.openxmlformats.org/drawingml/2006/table">
            <a:tbl>
              <a:tblPr firstRow="1" bandRow="1">
                <a:tableStyleId>{5C22544A-7EE6-4342-B048-85BDC9FD1C3A}</a:tableStyleId>
              </a:tblPr>
              <a:tblGrid>
                <a:gridCol w="930414"/>
                <a:gridCol w="3528877"/>
                <a:gridCol w="1159926"/>
                <a:gridCol w="2013483"/>
              </a:tblGrid>
              <a:tr h="619129">
                <a:tc>
                  <a:txBody>
                    <a:bodyPr/>
                    <a:lstStyle/>
                    <a:p>
                      <a:pPr algn="ctr"/>
                      <a:r>
                        <a:rPr lang="zh-CN" altLang="en-US" sz="2400" dirty="0" smtClean="0">
                          <a:solidFill>
                            <a:schemeClr val="bg1"/>
                          </a:solidFill>
                          <a:latin typeface="微软雅黑" pitchFamily="34" charset="-122"/>
                          <a:ea typeface="微软雅黑" pitchFamily="34" charset="-122"/>
                        </a:rPr>
                        <a:t>序号</a:t>
                      </a:r>
                      <a:endParaRPr lang="zh-CN" altLang="en-US" sz="2400" dirty="0">
                        <a:solidFill>
                          <a:schemeClr val="bg1"/>
                        </a:solidFill>
                        <a:latin typeface="微软雅黑" pitchFamily="34" charset="-122"/>
                        <a:ea typeface="微软雅黑" pitchFamily="34" charset="-122"/>
                      </a:endParaRPr>
                    </a:p>
                  </a:txBody>
                  <a:tcPr anchor="ctr">
                    <a:lnL w="12700" cap="flat" cmpd="sng" algn="ctr">
                      <a:solidFill>
                        <a:schemeClr val="accent1"/>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1"/>
                    </a:solidFill>
                  </a:tcPr>
                </a:tc>
                <a:tc>
                  <a:txBody>
                    <a:bodyPr/>
                    <a:lstStyle/>
                    <a:p>
                      <a:pPr algn="ctr"/>
                      <a:r>
                        <a:rPr lang="zh-CN" altLang="en-US" sz="2400" dirty="0" smtClean="0">
                          <a:solidFill>
                            <a:schemeClr val="bg1"/>
                          </a:solidFill>
                          <a:latin typeface="微软雅黑" pitchFamily="34" charset="-122"/>
                          <a:ea typeface="微软雅黑" pitchFamily="34" charset="-122"/>
                        </a:rPr>
                        <a:t>证据类别</a:t>
                      </a:r>
                      <a:endParaRPr lang="zh-CN" altLang="en-US" sz="2400" dirty="0">
                        <a:solidFill>
                          <a:schemeClr val="bg1"/>
                        </a:solidFill>
                        <a:latin typeface="微软雅黑" pitchFamily="34" charset="-122"/>
                        <a:ea typeface="微软雅黑" pitchFamily="34" charset="-122"/>
                      </a:endParaRPr>
                    </a:p>
                  </a:txBody>
                  <a:tcPr anchor="ctr">
                    <a:lnL w="12700" cmpd="sng">
                      <a:noFill/>
                    </a:lnL>
                    <a:lnR w="12700" cmpd="sng">
                      <a:noFill/>
                    </a:lnR>
                    <a:lnT w="12700" cap="flat" cmpd="sng" algn="ctr">
                      <a:solidFill>
                        <a:schemeClr val="accent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1"/>
                    </a:solidFill>
                  </a:tcPr>
                </a:tc>
                <a:tc>
                  <a:txBody>
                    <a:bodyPr/>
                    <a:lstStyle/>
                    <a:p>
                      <a:pPr algn="ctr"/>
                      <a:endParaRPr lang="zh-CN" altLang="en-US" sz="2400" dirty="0">
                        <a:solidFill>
                          <a:schemeClr val="bg1"/>
                        </a:solidFill>
                        <a:latin typeface="微软雅黑" pitchFamily="34" charset="-122"/>
                        <a:ea typeface="微软雅黑" pitchFamily="34" charset="-122"/>
                      </a:endParaRPr>
                    </a:p>
                  </a:txBody>
                  <a:tcPr anchor="ctr">
                    <a:lnL w="12700" cmpd="sng">
                      <a:noFill/>
                    </a:lnL>
                    <a:lnR w="12700" cmpd="sng">
                      <a:noFill/>
                    </a:lnR>
                    <a:lnT w="12700" cap="flat" cmpd="sng" algn="ctr">
                      <a:solidFill>
                        <a:schemeClr val="accent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1"/>
                    </a:solidFill>
                  </a:tcPr>
                </a:tc>
                <a:tc>
                  <a:txBody>
                    <a:bodyPr/>
                    <a:lstStyle/>
                    <a:p>
                      <a:pPr algn="ctr"/>
                      <a:endParaRPr lang="zh-CN" altLang="en-US" sz="2400" dirty="0">
                        <a:solidFill>
                          <a:schemeClr val="bg1"/>
                        </a:solidFill>
                        <a:latin typeface="微软雅黑" pitchFamily="34" charset="-122"/>
                        <a:ea typeface="微软雅黑" pitchFamily="34" charset="-122"/>
                      </a:endParaRPr>
                    </a:p>
                  </a:txBody>
                  <a:tcPr anchor="ctr">
                    <a:lnL w="12700" cmpd="sng">
                      <a:noFill/>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1"/>
                    </a:solidFill>
                  </a:tcPr>
                </a:tc>
              </a:tr>
              <a:tr h="619129">
                <a:tc>
                  <a:txBody>
                    <a:bodyPr/>
                    <a:lstStyle/>
                    <a:p>
                      <a:pPr algn="ctr"/>
                      <a:r>
                        <a:rPr lang="en-US" altLang="zh-CN" sz="2400" b="0" dirty="0" smtClean="0">
                          <a:solidFill>
                            <a:schemeClr val="accent1"/>
                          </a:solidFill>
                          <a:latin typeface="Impact" pitchFamily="34" charset="0"/>
                          <a:ea typeface="微软雅黑" pitchFamily="34" charset="-122"/>
                        </a:rPr>
                        <a:t>1</a:t>
                      </a:r>
                      <a:endParaRPr lang="zh-CN" altLang="en-US" sz="2400" b="0" dirty="0">
                        <a:solidFill>
                          <a:schemeClr val="accent1"/>
                        </a:solidFill>
                        <a:latin typeface="Impact" pitchFamily="34" charset="0"/>
                        <a:ea typeface="微软雅黑" pitchFamily="34" charset="-122"/>
                      </a:endParaRPr>
                    </a:p>
                  </a:txBody>
                  <a:tcPr anchor="ctr">
                    <a:lnL w="12700" cap="flat" cmpd="sng" algn="ctr">
                      <a:solidFill>
                        <a:schemeClr val="accent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zh-CN" altLang="en-US" sz="2400" dirty="0" smtClean="0">
                          <a:solidFill>
                            <a:schemeClr val="accent1"/>
                          </a:solidFill>
                          <a:latin typeface="微软雅黑" pitchFamily="34" charset="-122"/>
                          <a:ea typeface="微软雅黑" pitchFamily="34" charset="-122"/>
                        </a:rPr>
                        <a:t>物证</a:t>
                      </a:r>
                      <a:endParaRPr lang="zh-CN" altLang="en-US" sz="2400" dirty="0">
                        <a:solidFill>
                          <a:schemeClr val="accent1"/>
                        </a:solidFill>
                        <a:latin typeface="微软雅黑" pitchFamily="34" charset="-122"/>
                        <a:ea typeface="微软雅黑" pitchFamily="34" charset="-122"/>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endParaRPr lang="zh-CN" altLang="en-US" sz="2400" dirty="0">
                        <a:solidFill>
                          <a:schemeClr val="accent1"/>
                        </a:solidFill>
                        <a:latin typeface="微软雅黑" pitchFamily="34" charset="-122"/>
                        <a:ea typeface="微软雅黑" pitchFamily="34" charset="-122"/>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endParaRPr lang="zh-CN" altLang="en-US" sz="2400" dirty="0">
                        <a:solidFill>
                          <a:schemeClr val="accent1"/>
                        </a:solidFill>
                        <a:latin typeface="微软雅黑" pitchFamily="34" charset="-122"/>
                        <a:ea typeface="微软雅黑" pitchFamily="34" charset="-122"/>
                      </a:endParaRPr>
                    </a:p>
                  </a:txBody>
                  <a:tcPr anchor="ctr">
                    <a:lnL w="12700" cmpd="sng">
                      <a:noFill/>
                    </a:lnL>
                    <a:lnR w="12700" cap="flat" cmpd="sng" algn="ctr">
                      <a:solidFill>
                        <a:schemeClr val="accent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r>
              <a:tr h="619129">
                <a:tc>
                  <a:txBody>
                    <a:bodyPr/>
                    <a:lstStyle/>
                    <a:p>
                      <a:pPr algn="ctr"/>
                      <a:r>
                        <a:rPr lang="en-US" altLang="zh-CN" sz="2400" b="0" dirty="0" smtClean="0">
                          <a:solidFill>
                            <a:schemeClr val="bg1"/>
                          </a:solidFill>
                          <a:latin typeface="Impact" pitchFamily="34" charset="0"/>
                          <a:ea typeface="微软雅黑" pitchFamily="34" charset="-122"/>
                        </a:rPr>
                        <a:t>2</a:t>
                      </a:r>
                      <a:endParaRPr lang="zh-CN" altLang="en-US" sz="2400" b="0" dirty="0">
                        <a:solidFill>
                          <a:schemeClr val="bg1"/>
                        </a:solidFill>
                        <a:latin typeface="Impact" pitchFamily="34" charset="0"/>
                        <a:ea typeface="微软雅黑" pitchFamily="34" charset="-122"/>
                      </a:endParaRPr>
                    </a:p>
                  </a:txBody>
                  <a:tcPr anchor="ctr">
                    <a:lnL w="12700" cap="flat" cmpd="sng" algn="ctr">
                      <a:solidFill>
                        <a:schemeClr val="accent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algn="ctr"/>
                      <a:r>
                        <a:rPr lang="zh-CN" altLang="en-US" sz="2400" dirty="0" smtClean="0">
                          <a:solidFill>
                            <a:schemeClr val="bg1"/>
                          </a:solidFill>
                          <a:latin typeface="微软雅黑" pitchFamily="34" charset="-122"/>
                          <a:ea typeface="微软雅黑" pitchFamily="34" charset="-122"/>
                        </a:rPr>
                        <a:t>书证</a:t>
                      </a:r>
                      <a:endParaRPr lang="zh-CN" altLang="en-US" sz="2400" dirty="0">
                        <a:solidFill>
                          <a:schemeClr val="bg1"/>
                        </a:solidFill>
                        <a:latin typeface="微软雅黑" pitchFamily="34" charset="-122"/>
                        <a:ea typeface="微软雅黑"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algn="ctr"/>
                      <a:endParaRPr lang="zh-CN" altLang="en-US" sz="2400" dirty="0" smtClean="0">
                        <a:solidFill>
                          <a:schemeClr val="bg1"/>
                        </a:solidFill>
                        <a:latin typeface="微软雅黑" pitchFamily="34" charset="-122"/>
                        <a:ea typeface="微软雅黑"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algn="ctr"/>
                      <a:endParaRPr lang="zh-CN" altLang="en-US" sz="2400" dirty="0">
                        <a:solidFill>
                          <a:schemeClr val="bg1"/>
                        </a:solidFill>
                        <a:latin typeface="微软雅黑" pitchFamily="34" charset="-122"/>
                        <a:ea typeface="微软雅黑" pitchFamily="34" charset="-122"/>
                      </a:endParaRPr>
                    </a:p>
                  </a:txBody>
                  <a:tcPr anchor="ctr">
                    <a:lnL w="12700" cmpd="sng">
                      <a:noFill/>
                    </a:lnL>
                    <a:lnR w="12700"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1"/>
                    </a:solidFill>
                  </a:tcPr>
                </a:tc>
              </a:tr>
              <a:tr h="619129">
                <a:tc>
                  <a:txBody>
                    <a:bodyPr/>
                    <a:lstStyle/>
                    <a:p>
                      <a:pPr algn="ctr"/>
                      <a:r>
                        <a:rPr lang="en-US" altLang="zh-CN" sz="2400" b="0" dirty="0" smtClean="0">
                          <a:solidFill>
                            <a:schemeClr val="accent1"/>
                          </a:solidFill>
                          <a:latin typeface="Impact" pitchFamily="34" charset="0"/>
                          <a:ea typeface="微软雅黑" pitchFamily="34" charset="-122"/>
                        </a:rPr>
                        <a:t>3</a:t>
                      </a:r>
                      <a:endParaRPr lang="zh-CN" altLang="en-US" sz="2400" b="0" dirty="0">
                        <a:solidFill>
                          <a:schemeClr val="accent1"/>
                        </a:solidFill>
                        <a:latin typeface="Impact" pitchFamily="34" charset="0"/>
                        <a:ea typeface="微软雅黑" pitchFamily="34" charset="-122"/>
                      </a:endParaRPr>
                    </a:p>
                  </a:txBody>
                  <a:tcPr anchor="ctr">
                    <a:lnL w="12700" cap="flat" cmpd="sng" algn="ctr">
                      <a:solidFill>
                        <a:schemeClr val="accent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zh-CN" altLang="en-US" sz="2400" dirty="0" smtClean="0">
                          <a:solidFill>
                            <a:schemeClr val="accent1"/>
                          </a:solidFill>
                          <a:latin typeface="微软雅黑" pitchFamily="34" charset="-122"/>
                          <a:ea typeface="微软雅黑" pitchFamily="34" charset="-122"/>
                        </a:rPr>
                        <a:t>证人证言</a:t>
                      </a:r>
                      <a:endParaRPr lang="zh-CN" altLang="en-US" sz="2400" dirty="0">
                        <a:solidFill>
                          <a:schemeClr val="accent1"/>
                        </a:solidFill>
                        <a:latin typeface="微软雅黑" pitchFamily="34" charset="-122"/>
                        <a:ea typeface="微软雅黑"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2400" dirty="0" smtClean="0">
                        <a:solidFill>
                          <a:schemeClr val="accent1"/>
                        </a:solidFill>
                        <a:latin typeface="微软雅黑" pitchFamily="34" charset="-122"/>
                        <a:ea typeface="微软雅黑"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sz="2400" dirty="0">
                        <a:solidFill>
                          <a:schemeClr val="accent1"/>
                        </a:solidFill>
                        <a:latin typeface="微软雅黑" pitchFamily="34" charset="-122"/>
                        <a:ea typeface="微软雅黑" pitchFamily="34" charset="-122"/>
                      </a:endParaRPr>
                    </a:p>
                  </a:txBody>
                  <a:tcPr anchor="ctr">
                    <a:lnL w="12700" cmpd="sng">
                      <a:noFill/>
                    </a:lnL>
                    <a:lnR w="12700"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619129">
                <a:tc>
                  <a:txBody>
                    <a:bodyPr/>
                    <a:lstStyle/>
                    <a:p>
                      <a:pPr algn="ctr"/>
                      <a:r>
                        <a:rPr lang="en-US" altLang="zh-CN" sz="2400" b="0" dirty="0" smtClean="0">
                          <a:solidFill>
                            <a:schemeClr val="bg1"/>
                          </a:solidFill>
                          <a:latin typeface="Impact" pitchFamily="34" charset="0"/>
                          <a:ea typeface="微软雅黑" pitchFamily="34" charset="-122"/>
                        </a:rPr>
                        <a:t>4</a:t>
                      </a:r>
                      <a:endParaRPr lang="zh-CN" altLang="en-US" sz="2400" b="0" dirty="0">
                        <a:solidFill>
                          <a:schemeClr val="bg1"/>
                        </a:solidFill>
                        <a:latin typeface="Impact" pitchFamily="34" charset="0"/>
                        <a:ea typeface="微软雅黑" pitchFamily="34" charset="-122"/>
                      </a:endParaRPr>
                    </a:p>
                  </a:txBody>
                  <a:tcPr anchor="ctr">
                    <a:lnL w="12700" cap="flat" cmpd="sng" algn="ctr">
                      <a:solidFill>
                        <a:schemeClr val="accent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algn="ctr"/>
                      <a:r>
                        <a:rPr lang="zh-CN" altLang="en-US" sz="2400" kern="1200" dirty="0" smtClean="0">
                          <a:solidFill>
                            <a:schemeClr val="bg1"/>
                          </a:solidFill>
                          <a:latin typeface="微软雅黑" pitchFamily="34" charset="-122"/>
                          <a:ea typeface="微软雅黑" pitchFamily="34" charset="-122"/>
                          <a:cs typeface="+mn-cs"/>
                        </a:rPr>
                        <a:t>被害人陈述</a:t>
                      </a:r>
                      <a:endParaRPr lang="zh-CN" altLang="en-US" sz="2400" kern="1200" dirty="0">
                        <a:solidFill>
                          <a:schemeClr val="bg1"/>
                        </a:solidFill>
                        <a:latin typeface="微软雅黑" pitchFamily="34" charset="-122"/>
                        <a:ea typeface="微软雅黑" pitchFamily="34" charset="-122"/>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2400" dirty="0" smtClean="0">
                        <a:solidFill>
                          <a:schemeClr val="bg1"/>
                        </a:solidFill>
                        <a:latin typeface="微软雅黑" pitchFamily="34" charset="-122"/>
                        <a:ea typeface="微软雅黑"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algn="ctr"/>
                      <a:endParaRPr lang="zh-CN" altLang="en-US" sz="2400" dirty="0">
                        <a:solidFill>
                          <a:schemeClr val="bg1"/>
                        </a:solidFill>
                        <a:latin typeface="微软雅黑" pitchFamily="34" charset="-122"/>
                        <a:ea typeface="微软雅黑" pitchFamily="34" charset="-122"/>
                      </a:endParaRPr>
                    </a:p>
                  </a:txBody>
                  <a:tcPr anchor="ctr">
                    <a:lnL w="12700" cmpd="sng">
                      <a:noFill/>
                    </a:lnL>
                    <a:lnR w="12700"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1"/>
                    </a:solidFill>
                  </a:tcPr>
                </a:tc>
              </a:tr>
              <a:tr h="619129">
                <a:tc>
                  <a:txBody>
                    <a:bodyPr/>
                    <a:lstStyle/>
                    <a:p>
                      <a:pPr algn="ctr"/>
                      <a:r>
                        <a:rPr lang="en-US" altLang="zh-CN" sz="2400" b="0" dirty="0" smtClean="0">
                          <a:solidFill>
                            <a:schemeClr val="accent1"/>
                          </a:solidFill>
                          <a:latin typeface="Impact" pitchFamily="34" charset="0"/>
                          <a:ea typeface="微软雅黑" pitchFamily="34" charset="-122"/>
                        </a:rPr>
                        <a:t>5</a:t>
                      </a:r>
                      <a:endParaRPr lang="zh-CN" altLang="en-US" sz="2400" b="0" dirty="0">
                        <a:solidFill>
                          <a:schemeClr val="accent1"/>
                        </a:solidFill>
                        <a:latin typeface="Impact" pitchFamily="34" charset="0"/>
                        <a:ea typeface="微软雅黑" pitchFamily="34" charset="-122"/>
                      </a:endParaRPr>
                    </a:p>
                  </a:txBody>
                  <a:tcPr anchor="ctr">
                    <a:lnL w="12700" cap="flat" cmpd="sng" algn="ctr">
                      <a:solidFill>
                        <a:schemeClr val="accent1"/>
                      </a:solidFill>
                      <a:prstDash val="solid"/>
                      <a:round/>
                      <a:headEnd type="none" w="med" len="med"/>
                      <a:tailEnd type="none" w="med" len="med"/>
                    </a:lnL>
                    <a:lnR w="12700" cmpd="sng">
                      <a:noFill/>
                    </a:lnR>
                    <a:lnT w="12700" cmpd="sng">
                      <a:noFill/>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r>
                        <a:rPr lang="zh-CN" altLang="en-US" sz="2400" kern="1200" dirty="0" smtClean="0">
                          <a:solidFill>
                            <a:schemeClr val="accent1"/>
                          </a:solidFill>
                          <a:latin typeface="微软雅黑" pitchFamily="34" charset="-122"/>
                          <a:ea typeface="微软雅黑" pitchFamily="34" charset="-122"/>
                          <a:cs typeface="+mn-cs"/>
                        </a:rPr>
                        <a:t>犯罪嫌疑人供述和辩解</a:t>
                      </a:r>
                      <a:endParaRPr lang="zh-CN" altLang="en-US" sz="2400" kern="1200" dirty="0">
                        <a:solidFill>
                          <a:schemeClr val="accent1"/>
                        </a:solidFill>
                        <a:latin typeface="微软雅黑" pitchFamily="34" charset="-122"/>
                        <a:ea typeface="微软雅黑" pitchFamily="34" charset="-122"/>
                        <a:cs typeface="+mn-cs"/>
                      </a:endParaRPr>
                    </a:p>
                  </a:txBody>
                  <a:tcPr anchor="ctr">
                    <a:lnL w="12700" cmpd="sng">
                      <a:noFill/>
                    </a:lnL>
                    <a:lnR w="12700" cmpd="sng">
                      <a:noFill/>
                    </a:lnR>
                    <a:lnT w="12700" cmpd="sng">
                      <a:noFill/>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2400" dirty="0" smtClean="0">
                        <a:solidFill>
                          <a:schemeClr val="accent1"/>
                        </a:solidFill>
                        <a:latin typeface="微软雅黑" pitchFamily="34" charset="-122"/>
                        <a:ea typeface="微软雅黑" pitchFamily="34" charset="-122"/>
                      </a:endParaRPr>
                    </a:p>
                  </a:txBody>
                  <a:tcPr anchor="ctr">
                    <a:lnL w="12700" cmpd="sng">
                      <a:noFill/>
                    </a:lnL>
                    <a:lnR w="12700" cmpd="sng">
                      <a:noFill/>
                    </a:lnR>
                    <a:lnT w="12700" cmpd="sng">
                      <a:noFill/>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2400" dirty="0">
                        <a:solidFill>
                          <a:schemeClr val="accent1"/>
                        </a:solidFill>
                        <a:latin typeface="微软雅黑" pitchFamily="34" charset="-122"/>
                        <a:ea typeface="微软雅黑" pitchFamily="34" charset="-122"/>
                      </a:endParaRPr>
                    </a:p>
                  </a:txBody>
                  <a:tcPr anchor="ctr">
                    <a:lnL w="12700" cmpd="sng">
                      <a:noFill/>
                    </a:lnL>
                    <a:lnR w="12700" cap="flat" cmpd="sng" algn="ctr">
                      <a:solidFill>
                        <a:schemeClr val="accent1"/>
                      </a:solidFill>
                      <a:prstDash val="solid"/>
                      <a:round/>
                      <a:headEnd type="none" w="med" len="med"/>
                      <a:tailEnd type="none" w="med" len="med"/>
                    </a:lnR>
                    <a:lnT w="12700" cmpd="sng">
                      <a:noFill/>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灯片编号占位符 4"/>
          <p:cNvSpPr>
            <a:spLocks noGrp="1"/>
          </p:cNvSpPr>
          <p:nvPr>
            <p:ph type="sldNum" sz="quarter" idx="12"/>
          </p:nvPr>
        </p:nvSpPr>
        <p:spPr/>
        <p:txBody>
          <a:bodyPr/>
          <a:lstStyle/>
          <a:p>
            <a:fld id="{5EF6F4F7-9513-4BE9-B2A9-2F660E262DD4}" type="slidenum">
              <a:rPr lang="zh-CN" altLang="en-US" smtClean="0"/>
              <a:pPr/>
              <a:t>5</a:t>
            </a:fld>
            <a:endParaRPr lang="zh-CN" altLang="en-US" dirty="0"/>
          </a:p>
        </p:txBody>
      </p:sp>
      <p:sp>
        <p:nvSpPr>
          <p:cNvPr id="7" name="矩形 6"/>
          <p:cNvSpPr/>
          <p:nvPr/>
        </p:nvSpPr>
        <p:spPr>
          <a:xfrm>
            <a:off x="714348" y="5214950"/>
            <a:ext cx="7715304" cy="642942"/>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smtClean="0">
                <a:solidFill>
                  <a:schemeClr val="bg1"/>
                </a:solidFill>
                <a:latin typeface="微软雅黑" pitchFamily="34" charset="-122"/>
                <a:ea typeface="微软雅黑" pitchFamily="34" charset="-122"/>
              </a:rPr>
              <a:t>    </a:t>
            </a:r>
            <a:r>
              <a:rPr lang="en-US" altLang="zh-CN" sz="2400" dirty="0" smtClean="0">
                <a:solidFill>
                  <a:schemeClr val="bg1"/>
                </a:solidFill>
                <a:latin typeface="Impact" pitchFamily="34" charset="0"/>
                <a:ea typeface="微软雅黑" pitchFamily="34" charset="-122"/>
              </a:rPr>
              <a:t>6</a:t>
            </a:r>
            <a:r>
              <a:rPr lang="en-US" altLang="zh-CN" sz="2400" dirty="0" smtClean="0">
                <a:solidFill>
                  <a:schemeClr val="bg1"/>
                </a:solidFill>
                <a:latin typeface="微软雅黑" pitchFamily="34" charset="-122"/>
                <a:ea typeface="微软雅黑" pitchFamily="34" charset="-122"/>
              </a:rPr>
              <a:t>                 </a:t>
            </a:r>
            <a:r>
              <a:rPr lang="zh-CN" altLang="en-US" sz="2400" dirty="0" smtClean="0">
                <a:solidFill>
                  <a:schemeClr val="bg1"/>
                </a:solidFill>
                <a:latin typeface="微软雅黑" pitchFamily="34" charset="-122"/>
                <a:ea typeface="微软雅黑" pitchFamily="34" charset="-122"/>
              </a:rPr>
              <a:t>鉴定意见</a:t>
            </a:r>
          </a:p>
        </p:txBody>
      </p:sp>
    </p:spTree>
    <p:extLst>
      <p:ext uri="{BB962C8B-B14F-4D97-AF65-F5344CB8AC3E}">
        <p14:creationId xmlns="" xmlns:p14="http://schemas.microsoft.com/office/powerpoint/2010/main" val="7951772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smtClean="0"/>
              <a:t>2.1   </a:t>
            </a:r>
            <a:r>
              <a:rPr lang="zh-CN" altLang="en-US" sz="2800" dirty="0" smtClean="0"/>
              <a:t>物证“真实性”之审查</a:t>
            </a:r>
            <a:endParaRPr lang="zh-CN" altLang="en-US" sz="2800" dirty="0"/>
          </a:p>
        </p:txBody>
      </p:sp>
      <p:sp>
        <p:nvSpPr>
          <p:cNvPr id="4" name="灯片编号占位符 3"/>
          <p:cNvSpPr>
            <a:spLocks noGrp="1"/>
          </p:cNvSpPr>
          <p:nvPr>
            <p:ph type="sldNum" sz="quarter" idx="12"/>
          </p:nvPr>
        </p:nvSpPr>
        <p:spPr/>
        <p:txBody>
          <a:bodyPr/>
          <a:lstStyle/>
          <a:p>
            <a:fld id="{5EF6F4F7-9513-4BE9-B2A9-2F660E262DD4}" type="slidenum">
              <a:rPr lang="zh-CN" altLang="en-US" smtClean="0"/>
              <a:pPr/>
              <a:t>6</a:t>
            </a:fld>
            <a:endParaRPr lang="zh-CN" altLang="en-US" dirty="0"/>
          </a:p>
        </p:txBody>
      </p:sp>
      <p:grpSp>
        <p:nvGrpSpPr>
          <p:cNvPr id="5" name="组合 8"/>
          <p:cNvGrpSpPr>
            <a:grpSpLocks/>
          </p:cNvGrpSpPr>
          <p:nvPr/>
        </p:nvGrpSpPr>
        <p:grpSpPr bwMode="auto">
          <a:xfrm>
            <a:off x="539749" y="1844824"/>
            <a:ext cx="2303464" cy="4176712"/>
            <a:chOff x="5364087" y="332234"/>
            <a:chExt cx="2304257" cy="4176886"/>
          </a:xfrm>
        </p:grpSpPr>
        <p:sp>
          <p:nvSpPr>
            <p:cNvPr id="6" name="圆角矩形 5"/>
            <p:cNvSpPr/>
            <p:nvPr/>
          </p:nvSpPr>
          <p:spPr>
            <a:xfrm>
              <a:off x="5364088" y="332234"/>
              <a:ext cx="2304256" cy="936664"/>
            </a:xfrm>
            <a:prstGeom prst="roundRect">
              <a:avLst/>
            </a:prstGeom>
            <a:solidFill>
              <a:srgbClr val="00A6E7"/>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10000"/>
                </a:lnSpc>
                <a:spcBef>
                  <a:spcPct val="50000"/>
                </a:spcBef>
                <a:spcAft>
                  <a:spcPts val="0"/>
                </a:spcAft>
                <a:buClr>
                  <a:schemeClr val="bg2"/>
                </a:buClr>
                <a:buSzPct val="75000"/>
                <a:defRPr/>
              </a:pPr>
              <a:r>
                <a:rPr lang="en-US" altLang="zh-CN" sz="2000" b="1" dirty="0" smtClean="0">
                  <a:solidFill>
                    <a:schemeClr val="bg1"/>
                  </a:solidFill>
                  <a:latin typeface="微软雅黑" pitchFamily="34" charset="-122"/>
                  <a:ea typeface="微软雅黑" pitchFamily="34" charset="-122"/>
                </a:rPr>
                <a:t>1.</a:t>
              </a:r>
              <a:r>
                <a:rPr lang="zh-CN" altLang="en-US" sz="2000" b="1" dirty="0" smtClean="0">
                  <a:solidFill>
                    <a:schemeClr val="bg1"/>
                  </a:solidFill>
                  <a:latin typeface="微软雅黑" pitchFamily="34" charset="-122"/>
                  <a:ea typeface="微软雅黑" pitchFamily="34" charset="-122"/>
                </a:rPr>
                <a:t>审查物证来源</a:t>
              </a:r>
              <a:endParaRPr lang="en-US" altLang="zh-CN" sz="2000" b="1" dirty="0">
                <a:solidFill>
                  <a:schemeClr val="bg1"/>
                </a:solidFill>
                <a:latin typeface="微软雅黑" pitchFamily="34" charset="-122"/>
                <a:ea typeface="微软雅黑" pitchFamily="34" charset="-122"/>
              </a:endParaRPr>
            </a:p>
          </p:txBody>
        </p:sp>
        <p:sp>
          <p:nvSpPr>
            <p:cNvPr id="7" name="矩形 6"/>
            <p:cNvSpPr/>
            <p:nvPr/>
          </p:nvSpPr>
          <p:spPr>
            <a:xfrm>
              <a:off x="5364087" y="1197457"/>
              <a:ext cx="2304256" cy="3311663"/>
            </a:xfrm>
            <a:prstGeom prst="rect">
              <a:avLst/>
            </a:prstGeom>
            <a:solidFill>
              <a:schemeClr val="accent4"/>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10000"/>
                </a:lnSpc>
                <a:spcBef>
                  <a:spcPct val="50000"/>
                </a:spcBef>
                <a:spcAft>
                  <a:spcPts val="0"/>
                </a:spcAft>
                <a:buClr>
                  <a:srgbClr val="D6DF29"/>
                </a:buClr>
                <a:buSzPct val="75000"/>
                <a:defRPr/>
              </a:pPr>
              <a:endParaRPr lang="en-US" altLang="zh-CN" dirty="0">
                <a:solidFill>
                  <a:srgbClr val="4C4C4C"/>
                </a:solidFill>
                <a:latin typeface="微软雅黑" pitchFamily="34" charset="-122"/>
                <a:ea typeface="微软雅黑" pitchFamily="34" charset="-122"/>
              </a:endParaRPr>
            </a:p>
          </p:txBody>
        </p:sp>
      </p:grpSp>
      <p:grpSp>
        <p:nvGrpSpPr>
          <p:cNvPr id="8" name="组合 9"/>
          <p:cNvGrpSpPr>
            <a:grpSpLocks/>
          </p:cNvGrpSpPr>
          <p:nvPr/>
        </p:nvGrpSpPr>
        <p:grpSpPr bwMode="auto">
          <a:xfrm>
            <a:off x="3419475" y="1844824"/>
            <a:ext cx="2305050" cy="4176712"/>
            <a:chOff x="5364088" y="332234"/>
            <a:chExt cx="2304256" cy="4176886"/>
          </a:xfrm>
        </p:grpSpPr>
        <p:sp>
          <p:nvSpPr>
            <p:cNvPr id="9" name="圆角矩形 8"/>
            <p:cNvSpPr/>
            <p:nvPr/>
          </p:nvSpPr>
          <p:spPr>
            <a:xfrm>
              <a:off x="5364088" y="332234"/>
              <a:ext cx="2304256" cy="936664"/>
            </a:xfrm>
            <a:prstGeom prst="roundRect">
              <a:avLst/>
            </a:prstGeom>
            <a:solidFill>
              <a:srgbClr val="00A6E7"/>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10000"/>
                </a:lnSpc>
                <a:spcBef>
                  <a:spcPct val="50000"/>
                </a:spcBef>
                <a:spcAft>
                  <a:spcPts val="0"/>
                </a:spcAft>
                <a:buClr>
                  <a:schemeClr val="bg2"/>
                </a:buClr>
                <a:buSzPct val="75000"/>
                <a:defRPr/>
              </a:pPr>
              <a:r>
                <a:rPr lang="en-US" altLang="zh-CN" sz="2000" b="1" dirty="0" smtClean="0">
                  <a:solidFill>
                    <a:schemeClr val="bg1"/>
                  </a:solidFill>
                  <a:latin typeface="微软雅黑" pitchFamily="34" charset="-122"/>
                  <a:ea typeface="微软雅黑" pitchFamily="34" charset="-122"/>
                </a:rPr>
                <a:t>2.</a:t>
              </a:r>
              <a:r>
                <a:rPr lang="zh-CN" altLang="en-US" sz="2000" b="1" dirty="0" smtClean="0">
                  <a:solidFill>
                    <a:schemeClr val="bg1"/>
                  </a:solidFill>
                  <a:latin typeface="微软雅黑" pitchFamily="34" charset="-122"/>
                  <a:ea typeface="微软雅黑" pitchFamily="34" charset="-122"/>
                </a:rPr>
                <a:t>审查外形、属性、特征等</a:t>
              </a:r>
              <a:endParaRPr lang="en-US" altLang="zh-CN" sz="2000" b="1" dirty="0">
                <a:solidFill>
                  <a:schemeClr val="bg1"/>
                </a:solidFill>
                <a:latin typeface="微软雅黑" pitchFamily="34" charset="-122"/>
                <a:ea typeface="微软雅黑" pitchFamily="34" charset="-122"/>
              </a:endParaRPr>
            </a:p>
          </p:txBody>
        </p:sp>
        <p:sp>
          <p:nvSpPr>
            <p:cNvPr id="10" name="矩形 9"/>
            <p:cNvSpPr/>
            <p:nvPr/>
          </p:nvSpPr>
          <p:spPr>
            <a:xfrm>
              <a:off x="5364088" y="1197457"/>
              <a:ext cx="2304256" cy="3311663"/>
            </a:xfrm>
            <a:prstGeom prst="rect">
              <a:avLst/>
            </a:prstGeom>
            <a:solidFill>
              <a:schemeClr val="accent4"/>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10000"/>
                </a:lnSpc>
                <a:spcBef>
                  <a:spcPct val="50000"/>
                </a:spcBef>
                <a:spcAft>
                  <a:spcPts val="0"/>
                </a:spcAft>
                <a:buClr>
                  <a:srgbClr val="D6DF29"/>
                </a:buClr>
                <a:buSzPct val="75000"/>
                <a:defRPr/>
              </a:pPr>
              <a:endParaRPr lang="en-US" altLang="zh-CN" dirty="0">
                <a:solidFill>
                  <a:srgbClr val="4C4C4C"/>
                </a:solidFill>
                <a:latin typeface="微软雅黑" pitchFamily="34" charset="-122"/>
                <a:ea typeface="微软雅黑" pitchFamily="34" charset="-122"/>
              </a:endParaRPr>
            </a:p>
          </p:txBody>
        </p:sp>
      </p:grpSp>
      <p:grpSp>
        <p:nvGrpSpPr>
          <p:cNvPr id="11" name="组合 12"/>
          <p:cNvGrpSpPr>
            <a:grpSpLocks/>
          </p:cNvGrpSpPr>
          <p:nvPr/>
        </p:nvGrpSpPr>
        <p:grpSpPr bwMode="auto">
          <a:xfrm>
            <a:off x="6357950" y="1857364"/>
            <a:ext cx="2303462" cy="4176712"/>
            <a:chOff x="5364088" y="332234"/>
            <a:chExt cx="2304256" cy="4176886"/>
          </a:xfrm>
        </p:grpSpPr>
        <p:sp>
          <p:nvSpPr>
            <p:cNvPr id="12" name="圆角矩形 11"/>
            <p:cNvSpPr/>
            <p:nvPr/>
          </p:nvSpPr>
          <p:spPr>
            <a:xfrm>
              <a:off x="5364088" y="332234"/>
              <a:ext cx="2304256" cy="936664"/>
            </a:xfrm>
            <a:prstGeom prst="roundRect">
              <a:avLst/>
            </a:prstGeom>
            <a:solidFill>
              <a:srgbClr val="00A6E7"/>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10000"/>
                </a:lnSpc>
                <a:spcBef>
                  <a:spcPct val="50000"/>
                </a:spcBef>
                <a:buClr>
                  <a:schemeClr val="bg2"/>
                </a:buClr>
                <a:buSzPct val="75000"/>
                <a:defRPr/>
              </a:pPr>
              <a:r>
                <a:rPr lang="en-US" altLang="zh-CN" sz="2000" b="1" dirty="0" smtClean="0">
                  <a:solidFill>
                    <a:schemeClr val="bg1"/>
                  </a:solidFill>
                  <a:latin typeface="微软雅黑"/>
                  <a:ea typeface="微软雅黑"/>
                  <a:cs typeface="微软雅黑"/>
                </a:rPr>
                <a:t>3.</a:t>
              </a:r>
              <a:r>
                <a:rPr lang="zh-CN" altLang="en-US" sz="2000" b="1" dirty="0" smtClean="0">
                  <a:solidFill>
                    <a:schemeClr val="bg1"/>
                  </a:solidFill>
                  <a:latin typeface="微软雅黑"/>
                  <a:ea typeface="微软雅黑"/>
                  <a:cs typeface="微软雅黑"/>
                </a:rPr>
                <a:t>审查物证是否有变化</a:t>
              </a:r>
              <a:endParaRPr lang="en-US" altLang="zh-CN" sz="2000" b="1" dirty="0">
                <a:solidFill>
                  <a:schemeClr val="bg1"/>
                </a:solidFill>
                <a:latin typeface="微软雅黑"/>
                <a:ea typeface="微软雅黑"/>
                <a:cs typeface="微软雅黑"/>
              </a:endParaRPr>
            </a:p>
          </p:txBody>
        </p:sp>
        <p:sp>
          <p:nvSpPr>
            <p:cNvPr id="13" name="矩形 12"/>
            <p:cNvSpPr/>
            <p:nvPr/>
          </p:nvSpPr>
          <p:spPr>
            <a:xfrm>
              <a:off x="5364088" y="1197457"/>
              <a:ext cx="2304256" cy="3311663"/>
            </a:xfrm>
            <a:prstGeom prst="rect">
              <a:avLst/>
            </a:prstGeom>
            <a:solidFill>
              <a:schemeClr val="accent4"/>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spcBef>
                  <a:spcPct val="50000"/>
                </a:spcBef>
                <a:buClr>
                  <a:srgbClr val="D6DF29"/>
                </a:buClr>
                <a:buSzPct val="75000"/>
                <a:defRPr/>
              </a:pPr>
              <a:endParaRPr lang="en-US" altLang="zh-CN" dirty="0">
                <a:solidFill>
                  <a:srgbClr val="4C4C4C"/>
                </a:solidFill>
                <a:latin typeface="微软雅黑"/>
                <a:ea typeface="微软雅黑"/>
                <a:cs typeface="微软雅黑"/>
              </a:endParaRPr>
            </a:p>
          </p:txBody>
        </p:sp>
      </p:grpSp>
      <p:sp>
        <p:nvSpPr>
          <p:cNvPr id="14" name="矩形 13"/>
          <p:cNvSpPr/>
          <p:nvPr/>
        </p:nvSpPr>
        <p:spPr>
          <a:xfrm>
            <a:off x="3428992" y="2786059"/>
            <a:ext cx="2286016" cy="1384995"/>
          </a:xfrm>
          <a:prstGeom prst="rect">
            <a:avLst/>
          </a:prstGeom>
        </p:spPr>
        <p:txBody>
          <a:bodyPr wrap="square">
            <a:spAutoFit/>
          </a:bodyPr>
          <a:lstStyle/>
          <a:p>
            <a:pPr>
              <a:lnSpc>
                <a:spcPct val="150000"/>
              </a:lnSpc>
              <a:spcAft>
                <a:spcPts val="1200"/>
              </a:spcAft>
            </a:pPr>
            <a:r>
              <a:rPr lang="zh-CN" altLang="en-US" sz="1400" dirty="0" smtClean="0">
                <a:latin typeface="微软雅黑" pitchFamily="34" charset="-122"/>
                <a:ea typeface="微软雅黑" pitchFamily="34" charset="-122"/>
              </a:rPr>
              <a:t>对现存物证的外形、属性和特征进行检验，提取该证据能反映出来的案件信息。</a:t>
            </a:r>
            <a:endParaRPr lang="en-US" altLang="zh-CN" sz="1400" dirty="0">
              <a:latin typeface="微软雅黑" pitchFamily="34" charset="-122"/>
              <a:ea typeface="微软雅黑" pitchFamily="34" charset="-122"/>
            </a:endParaRPr>
          </a:p>
        </p:txBody>
      </p:sp>
      <p:sp>
        <p:nvSpPr>
          <p:cNvPr id="15" name="矩形 14"/>
          <p:cNvSpPr/>
          <p:nvPr/>
        </p:nvSpPr>
        <p:spPr>
          <a:xfrm>
            <a:off x="571472" y="2786059"/>
            <a:ext cx="2286015" cy="2816156"/>
          </a:xfrm>
          <a:prstGeom prst="rect">
            <a:avLst/>
          </a:prstGeom>
        </p:spPr>
        <p:txBody>
          <a:bodyPr wrap="square">
            <a:spAutoFit/>
          </a:bodyPr>
          <a:lstStyle/>
          <a:p>
            <a:pPr>
              <a:lnSpc>
                <a:spcPct val="150000"/>
              </a:lnSpc>
              <a:spcAft>
                <a:spcPts val="1200"/>
              </a:spcAft>
            </a:pP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物证是由何人收集、提供的；</a:t>
            </a:r>
            <a:endParaRPr lang="en-US" altLang="zh-CN" sz="1400" dirty="0" smtClean="0">
              <a:latin typeface="微软雅黑" pitchFamily="34" charset="-122"/>
              <a:ea typeface="微软雅黑" pitchFamily="34" charset="-122"/>
            </a:endParaRPr>
          </a:p>
          <a:p>
            <a:pPr>
              <a:lnSpc>
                <a:spcPct val="150000"/>
              </a:lnSpc>
              <a:spcAft>
                <a:spcPts val="1200"/>
              </a:spcAft>
            </a:pPr>
            <a:r>
              <a:rPr lang="en-US" altLang="zh-CN" sz="1400" dirty="0" smtClean="0">
                <a:latin typeface="微软雅黑" pitchFamily="34" charset="-122"/>
                <a:ea typeface="微软雅黑" pitchFamily="34" charset="-122"/>
              </a:rPr>
              <a:t>2.</a:t>
            </a:r>
            <a:r>
              <a:rPr lang="zh-CN" altLang="en-US" sz="1400" dirty="0" smtClean="0">
                <a:latin typeface="微软雅黑" pitchFamily="34" charset="-122"/>
                <a:ea typeface="微软雅黑" pitchFamily="34" charset="-122"/>
              </a:rPr>
              <a:t>发现的时间和地点；</a:t>
            </a:r>
            <a:endParaRPr lang="en-US" altLang="zh-CN" sz="1400" dirty="0" smtClean="0">
              <a:latin typeface="微软雅黑" pitchFamily="34" charset="-122"/>
              <a:ea typeface="微软雅黑" pitchFamily="34" charset="-122"/>
            </a:endParaRPr>
          </a:p>
          <a:p>
            <a:pPr>
              <a:lnSpc>
                <a:spcPct val="150000"/>
              </a:lnSpc>
              <a:spcAft>
                <a:spcPts val="1200"/>
              </a:spcAft>
            </a:pPr>
            <a:r>
              <a:rPr lang="en-US" altLang="zh-CN" sz="1400" dirty="0" smtClean="0">
                <a:latin typeface="微软雅黑" pitchFamily="34" charset="-122"/>
                <a:ea typeface="微软雅黑" pitchFamily="34" charset="-122"/>
              </a:rPr>
              <a:t>3.</a:t>
            </a:r>
            <a:r>
              <a:rPr lang="zh-CN" altLang="en-US" sz="1400" dirty="0" smtClean="0">
                <a:latin typeface="微软雅黑" pitchFamily="34" charset="-122"/>
                <a:ea typeface="微软雅黑" pitchFamily="34" charset="-122"/>
              </a:rPr>
              <a:t>物证形成的原因和经过；</a:t>
            </a:r>
            <a:endParaRPr lang="en-US" altLang="zh-CN" sz="1400" dirty="0" smtClean="0">
              <a:latin typeface="微软雅黑" pitchFamily="34" charset="-122"/>
              <a:ea typeface="微软雅黑" pitchFamily="34" charset="-122"/>
            </a:endParaRPr>
          </a:p>
          <a:p>
            <a:pPr>
              <a:lnSpc>
                <a:spcPct val="150000"/>
              </a:lnSpc>
              <a:spcAft>
                <a:spcPts val="1200"/>
              </a:spcAft>
            </a:pPr>
            <a:r>
              <a:rPr lang="en-US" altLang="zh-CN" sz="1400" dirty="0" smtClean="0">
                <a:latin typeface="微软雅黑" pitchFamily="34" charset="-122"/>
                <a:ea typeface="微软雅黑" pitchFamily="34" charset="-122"/>
              </a:rPr>
              <a:t>4.</a:t>
            </a:r>
            <a:r>
              <a:rPr lang="zh-CN" altLang="en-US" sz="1400" dirty="0" smtClean="0">
                <a:latin typeface="微软雅黑" pitchFamily="34" charset="-122"/>
                <a:ea typeface="微软雅黑" pitchFamily="34" charset="-122"/>
              </a:rPr>
              <a:t>物证是原始物品还是复制品、替代品，有无伪造的可能性。</a:t>
            </a:r>
            <a:endParaRPr lang="en-US" altLang="zh-CN" sz="1400" dirty="0">
              <a:latin typeface="微软雅黑" pitchFamily="34" charset="-122"/>
              <a:ea typeface="微软雅黑" pitchFamily="34" charset="-122"/>
            </a:endParaRPr>
          </a:p>
        </p:txBody>
      </p:sp>
      <p:sp>
        <p:nvSpPr>
          <p:cNvPr id="16" name="矩形 15"/>
          <p:cNvSpPr/>
          <p:nvPr/>
        </p:nvSpPr>
        <p:spPr>
          <a:xfrm>
            <a:off x="6408402" y="2714620"/>
            <a:ext cx="2307001" cy="2816156"/>
          </a:xfrm>
          <a:prstGeom prst="rect">
            <a:avLst/>
          </a:prstGeom>
        </p:spPr>
        <p:txBody>
          <a:bodyPr wrap="square">
            <a:spAutoFit/>
          </a:bodyPr>
          <a:lstStyle/>
          <a:p>
            <a:pPr>
              <a:lnSpc>
                <a:spcPct val="150000"/>
              </a:lnSpc>
              <a:spcAft>
                <a:spcPts val="1200"/>
              </a:spcAft>
            </a:pP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物证是否出于对他人的栽赃陷害或逃避法律责任而发生变化；</a:t>
            </a:r>
            <a:endParaRPr lang="en-US" altLang="zh-CN" sz="1400" dirty="0" smtClean="0">
              <a:latin typeface="微软雅黑" pitchFamily="34" charset="-122"/>
              <a:ea typeface="微软雅黑" pitchFamily="34" charset="-122"/>
            </a:endParaRPr>
          </a:p>
          <a:p>
            <a:pPr>
              <a:lnSpc>
                <a:spcPct val="150000"/>
              </a:lnSpc>
              <a:spcAft>
                <a:spcPts val="1200"/>
              </a:spcAft>
            </a:pPr>
            <a:r>
              <a:rPr lang="en-US" altLang="zh-CN" sz="1400" dirty="0" smtClean="0">
                <a:latin typeface="微软雅黑" pitchFamily="34" charset="-122"/>
                <a:ea typeface="微软雅黑" pitchFamily="34" charset="-122"/>
              </a:rPr>
              <a:t>2.</a:t>
            </a:r>
            <a:r>
              <a:rPr lang="zh-CN" altLang="en-US" sz="1400" dirty="0" smtClean="0">
                <a:latin typeface="微软雅黑" pitchFamily="34" charset="-122"/>
                <a:ea typeface="微软雅黑" pitchFamily="34" charset="-122"/>
              </a:rPr>
              <a:t>是否因自然原因发生变化；</a:t>
            </a:r>
            <a:endParaRPr lang="en-US" altLang="zh-CN" sz="1400" dirty="0" smtClean="0">
              <a:latin typeface="微软雅黑" pitchFamily="34" charset="-122"/>
              <a:ea typeface="微软雅黑" pitchFamily="34" charset="-122"/>
            </a:endParaRPr>
          </a:p>
          <a:p>
            <a:pPr>
              <a:lnSpc>
                <a:spcPct val="150000"/>
              </a:lnSpc>
              <a:spcAft>
                <a:spcPts val="1200"/>
              </a:spcAft>
            </a:pPr>
            <a:r>
              <a:rPr lang="en-US" altLang="zh-CN" sz="1400" dirty="0" smtClean="0">
                <a:latin typeface="微软雅黑" pitchFamily="34" charset="-122"/>
                <a:ea typeface="微软雅黑" pitchFamily="34" charset="-122"/>
              </a:rPr>
              <a:t>3.</a:t>
            </a:r>
            <a:r>
              <a:rPr lang="zh-CN" altLang="en-US" sz="1400" dirty="0" smtClean="0">
                <a:latin typeface="微软雅黑" pitchFamily="34" charset="-122"/>
                <a:ea typeface="微软雅黑" pitchFamily="34" charset="-122"/>
              </a:rPr>
              <a:t>是否因提取、固定、保存等方法不科学而发生变化；</a:t>
            </a:r>
            <a:endParaRPr lang="en-US" altLang="zh-CN" sz="1400" dirty="0" smtClean="0">
              <a:latin typeface="微软雅黑" pitchFamily="34" charset="-122"/>
              <a:ea typeface="微软雅黑" pitchFamily="34" charset="-122"/>
            </a:endParaRPr>
          </a:p>
          <a:p>
            <a:pPr>
              <a:lnSpc>
                <a:spcPct val="150000"/>
              </a:lnSpc>
              <a:spcAft>
                <a:spcPts val="1200"/>
              </a:spcAft>
            </a:pPr>
            <a:r>
              <a:rPr lang="en-US" altLang="zh-CN" sz="1400" dirty="0" smtClean="0">
                <a:latin typeface="微软雅黑" pitchFamily="34" charset="-122"/>
                <a:ea typeface="微软雅黑" pitchFamily="34" charset="-122"/>
              </a:rPr>
              <a:t>4.</a:t>
            </a:r>
            <a:r>
              <a:rPr lang="zh-CN" altLang="en-US" sz="1400" dirty="0" smtClean="0">
                <a:latin typeface="微软雅黑" pitchFamily="34" charset="-122"/>
                <a:ea typeface="微软雅黑" pitchFamily="34" charset="-122"/>
              </a:rPr>
              <a:t>是否经疑似物品当做物证。</a:t>
            </a:r>
            <a:endParaRPr lang="en-US" altLang="zh-CN" sz="1400" dirty="0">
              <a:latin typeface="微软雅黑" pitchFamily="34" charset="-122"/>
              <a:ea typeface="微软雅黑" pitchFamily="34" charset="-122"/>
            </a:endParaRPr>
          </a:p>
        </p:txBody>
      </p:sp>
    </p:spTree>
    <p:extLst>
      <p:ext uri="{BB962C8B-B14F-4D97-AF65-F5344CB8AC3E}">
        <p14:creationId xmlns="" xmlns:p14="http://schemas.microsoft.com/office/powerpoint/2010/main" val="32110493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3143240" y="2428868"/>
            <a:ext cx="5583662" cy="3132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2143108" y="357166"/>
            <a:ext cx="5929354" cy="1084263"/>
          </a:xfrm>
        </p:spPr>
        <p:txBody>
          <a:bodyPr/>
          <a:lstStyle/>
          <a:p>
            <a:r>
              <a:rPr lang="en-US" altLang="zh-CN" sz="2800" dirty="0" smtClean="0"/>
              <a:t>2.2</a:t>
            </a:r>
            <a:r>
              <a:rPr lang="zh-CN" altLang="en-US" sz="2800" dirty="0" smtClean="0"/>
              <a:t>证人</a:t>
            </a:r>
            <a:r>
              <a:rPr lang="zh-CN" altLang="en-US" sz="2800" dirty="0" smtClean="0"/>
              <a:t>证言“真实性”之审查</a:t>
            </a:r>
            <a:endParaRPr lang="zh-CN" altLang="en-US" sz="2800" dirty="0"/>
          </a:p>
        </p:txBody>
      </p:sp>
      <p:sp>
        <p:nvSpPr>
          <p:cNvPr id="21" name="内容占位符 2"/>
          <p:cNvSpPr txBox="1">
            <a:spLocks/>
          </p:cNvSpPr>
          <p:nvPr/>
        </p:nvSpPr>
        <p:spPr>
          <a:xfrm>
            <a:off x="3500462" y="2643182"/>
            <a:ext cx="4714876" cy="2857520"/>
          </a:xfrm>
          <a:prstGeom prst="rect">
            <a:avLst/>
          </a:prstGeom>
        </p:spPr>
        <p:txBody>
          <a:bodyPr vert="horz" lIns="91440" tIns="45720" rIns="91440" bIns="45720" rtlCol="0">
            <a:noAutofit/>
          </a:bodyPr>
          <a:lstStyle>
            <a:lvl1pPr marL="0" indent="0" algn="l" defTabSz="914400" rtl="0" eaLnBrk="1" latinLnBrk="0" hangingPunct="1">
              <a:lnSpc>
                <a:spcPct val="130000"/>
              </a:lnSpc>
              <a:spcBef>
                <a:spcPts val="0"/>
              </a:spcBef>
              <a:spcAft>
                <a:spcPts val="1200"/>
              </a:spcAft>
              <a:buFont typeface="Arial" pitchFamily="34" charset="0"/>
              <a:buNone/>
              <a:defRPr sz="2800" kern="1200">
                <a:solidFill>
                  <a:schemeClr val="bg1">
                    <a:lumMod val="50000"/>
                  </a:schemeClr>
                </a:solidFill>
                <a:latin typeface="+mn-lt"/>
                <a:ea typeface="+mn-ea"/>
                <a:cs typeface="+mn-cs"/>
              </a:defRPr>
            </a:lvl1pPr>
            <a:lvl2pPr marL="0" indent="0" algn="l" defTabSz="914400" rtl="0" eaLnBrk="1" latinLnBrk="0" hangingPunct="1">
              <a:lnSpc>
                <a:spcPct val="130000"/>
              </a:lnSpc>
              <a:spcBef>
                <a:spcPts val="0"/>
              </a:spcBef>
              <a:spcAft>
                <a:spcPts val="1200"/>
              </a:spcAft>
              <a:buFont typeface="Arial" pitchFamily="34" charset="0"/>
              <a:buNone/>
              <a:defRPr sz="2400" kern="1200">
                <a:solidFill>
                  <a:schemeClr val="bg1">
                    <a:lumMod val="50000"/>
                  </a:schemeClr>
                </a:solidFill>
                <a:latin typeface="+mn-lt"/>
                <a:ea typeface="+mn-ea"/>
                <a:cs typeface="+mn-cs"/>
              </a:defRPr>
            </a:lvl2pPr>
            <a:lvl3pPr marL="0" indent="0" algn="l" defTabSz="914400" rtl="0" eaLnBrk="1" latinLnBrk="0" hangingPunct="1">
              <a:lnSpc>
                <a:spcPct val="130000"/>
              </a:lnSpc>
              <a:spcBef>
                <a:spcPts val="0"/>
              </a:spcBef>
              <a:spcAft>
                <a:spcPts val="1200"/>
              </a:spcAft>
              <a:buFont typeface="Arial" pitchFamily="34" charset="0"/>
              <a:buNone/>
              <a:defRPr sz="2000" kern="1200">
                <a:solidFill>
                  <a:schemeClr val="bg1">
                    <a:lumMod val="50000"/>
                  </a:schemeClr>
                </a:solidFill>
                <a:latin typeface="+mn-lt"/>
                <a:ea typeface="+mn-ea"/>
                <a:cs typeface="+mn-cs"/>
              </a:defRPr>
            </a:lvl3pPr>
            <a:lvl4pPr marL="0" indent="0" algn="l" defTabSz="914400" rtl="0" eaLnBrk="1" latinLnBrk="0" hangingPunct="1">
              <a:lnSpc>
                <a:spcPct val="130000"/>
              </a:lnSpc>
              <a:spcBef>
                <a:spcPts val="0"/>
              </a:spcBef>
              <a:spcAft>
                <a:spcPts val="1200"/>
              </a:spcAft>
              <a:buFont typeface="Arial" pitchFamily="34" charset="0"/>
              <a:buNone/>
              <a:defRPr sz="2000" kern="1200">
                <a:solidFill>
                  <a:schemeClr val="bg1">
                    <a:lumMod val="50000"/>
                  </a:schemeClr>
                </a:solidFill>
                <a:latin typeface="+mn-lt"/>
                <a:ea typeface="+mn-ea"/>
                <a:cs typeface="+mn-cs"/>
              </a:defRPr>
            </a:lvl4pPr>
            <a:lvl5pPr marL="0" indent="0" algn="l" defTabSz="914400" rtl="0" eaLnBrk="1" latinLnBrk="0" hangingPunct="1">
              <a:lnSpc>
                <a:spcPct val="130000"/>
              </a:lnSpc>
              <a:spcBef>
                <a:spcPts val="0"/>
              </a:spcBef>
              <a:spcAft>
                <a:spcPts val="1200"/>
              </a:spcAft>
              <a:buFont typeface="Arial" pitchFamily="34" charset="0"/>
              <a:buNone/>
              <a:defRPr sz="2000" kern="1200">
                <a:solidFill>
                  <a:schemeClr val="bg1">
                    <a:lumMod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pPr>
            <a:r>
              <a:rPr lang="en-US" altLang="zh-CN" sz="2000" b="1" dirty="0" smtClean="0">
                <a:solidFill>
                  <a:schemeClr val="bg1"/>
                </a:solidFill>
                <a:latin typeface="+mj-ea"/>
                <a:ea typeface="+mj-ea"/>
              </a:rPr>
              <a:t>1.</a:t>
            </a:r>
            <a:r>
              <a:rPr lang="zh-CN" altLang="en-US" sz="2000" b="1" dirty="0" smtClean="0">
                <a:solidFill>
                  <a:schemeClr val="bg1"/>
                </a:solidFill>
                <a:latin typeface="+mj-ea"/>
                <a:ea typeface="+mj-ea"/>
              </a:rPr>
              <a:t>审查证人与当事人及案件的处理结果有无利害关系，证人证言提供时是否受到外界不良影响；</a:t>
            </a:r>
            <a:endParaRPr lang="en-US" altLang="zh-CN" sz="2000" b="1" dirty="0" smtClean="0">
              <a:solidFill>
                <a:schemeClr val="bg1"/>
              </a:solidFill>
              <a:latin typeface="+mj-ea"/>
              <a:ea typeface="+mj-ea"/>
            </a:endParaRPr>
          </a:p>
          <a:p>
            <a:pPr>
              <a:lnSpc>
                <a:spcPct val="120000"/>
              </a:lnSpc>
            </a:pPr>
            <a:r>
              <a:rPr lang="en-US" altLang="zh-CN" sz="2000" b="1" dirty="0" smtClean="0">
                <a:solidFill>
                  <a:schemeClr val="bg1"/>
                </a:solidFill>
                <a:latin typeface="+mj-ea"/>
                <a:ea typeface="+mj-ea"/>
              </a:rPr>
              <a:t>2.</a:t>
            </a:r>
            <a:r>
              <a:rPr lang="zh-CN" altLang="en-US" sz="2000" b="1" dirty="0" smtClean="0">
                <a:solidFill>
                  <a:schemeClr val="bg1"/>
                </a:solidFill>
                <a:latin typeface="+mj-ea"/>
                <a:ea typeface="+mj-ea"/>
              </a:rPr>
              <a:t>审查证人证言形成的主、客观因素；</a:t>
            </a:r>
            <a:endParaRPr lang="en-US" altLang="zh-CN" sz="2000" b="1" dirty="0" smtClean="0">
              <a:solidFill>
                <a:schemeClr val="bg1"/>
              </a:solidFill>
              <a:latin typeface="+mj-ea"/>
              <a:ea typeface="+mj-ea"/>
            </a:endParaRPr>
          </a:p>
          <a:p>
            <a:pPr>
              <a:lnSpc>
                <a:spcPct val="120000"/>
              </a:lnSpc>
            </a:pPr>
            <a:r>
              <a:rPr lang="en-US" altLang="zh-CN" sz="2000" b="1" dirty="0" smtClean="0">
                <a:solidFill>
                  <a:schemeClr val="bg1"/>
                </a:solidFill>
                <a:latin typeface="+mj-ea"/>
                <a:ea typeface="+mj-ea"/>
              </a:rPr>
              <a:t>3.</a:t>
            </a:r>
            <a:r>
              <a:rPr lang="zh-CN" altLang="en-US" sz="2000" b="1" dirty="0" smtClean="0">
                <a:solidFill>
                  <a:schemeClr val="bg1"/>
                </a:solidFill>
                <a:latin typeface="+mj-ea"/>
                <a:ea typeface="+mj-ea"/>
              </a:rPr>
              <a:t>审查证人证言的来源；</a:t>
            </a:r>
            <a:endParaRPr lang="en-US" altLang="zh-CN" sz="2000" b="1" dirty="0" smtClean="0">
              <a:solidFill>
                <a:schemeClr val="bg1"/>
              </a:solidFill>
              <a:latin typeface="+mj-ea"/>
              <a:ea typeface="+mj-ea"/>
            </a:endParaRPr>
          </a:p>
          <a:p>
            <a:pPr>
              <a:lnSpc>
                <a:spcPct val="120000"/>
              </a:lnSpc>
            </a:pPr>
            <a:r>
              <a:rPr lang="en-US" altLang="zh-CN" sz="2000" b="1" dirty="0" smtClean="0">
                <a:solidFill>
                  <a:schemeClr val="bg1"/>
                </a:solidFill>
                <a:latin typeface="+mj-ea"/>
                <a:ea typeface="+mj-ea"/>
              </a:rPr>
              <a:t>4.</a:t>
            </a:r>
            <a:r>
              <a:rPr lang="zh-CN" altLang="en-US" sz="2000" b="1" dirty="0" smtClean="0">
                <a:solidFill>
                  <a:schemeClr val="bg1"/>
                </a:solidFill>
                <a:latin typeface="+mj-ea"/>
                <a:ea typeface="+mj-ea"/>
              </a:rPr>
              <a:t>审查收集证人证言的方法是否合理。</a:t>
            </a:r>
            <a:endParaRPr lang="zh-CN" altLang="en-US" sz="2000" b="1" dirty="0">
              <a:solidFill>
                <a:schemeClr val="bg1"/>
              </a:solidFill>
              <a:latin typeface="+mj-ea"/>
              <a:ea typeface="+mj-ea"/>
            </a:endParaRPr>
          </a:p>
        </p:txBody>
      </p:sp>
      <p:sp>
        <p:nvSpPr>
          <p:cNvPr id="29" name="灯片编号占位符 28"/>
          <p:cNvSpPr>
            <a:spLocks noGrp="1"/>
          </p:cNvSpPr>
          <p:nvPr>
            <p:ph type="sldNum" sz="quarter" idx="12"/>
          </p:nvPr>
        </p:nvSpPr>
        <p:spPr/>
        <p:txBody>
          <a:bodyPr/>
          <a:lstStyle/>
          <a:p>
            <a:fld id="{5EF6F4F7-9513-4BE9-B2A9-2F660E262DD4}" type="slidenum">
              <a:rPr lang="zh-CN" altLang="en-US" smtClean="0"/>
              <a:pPr/>
              <a:t>7</a:t>
            </a:fld>
            <a:endParaRPr lang="zh-CN" altLang="en-US" dirty="0"/>
          </a:p>
        </p:txBody>
      </p:sp>
      <p:pic>
        <p:nvPicPr>
          <p:cNvPr id="9" name="图片 8" descr="getCAZKUHZ1.jpg"/>
          <p:cNvPicPr>
            <a:picLocks noChangeAspect="1"/>
          </p:cNvPicPr>
          <p:nvPr/>
        </p:nvPicPr>
        <p:blipFill>
          <a:blip r:embed="rId3"/>
          <a:stretch>
            <a:fillRect/>
          </a:stretch>
        </p:blipFill>
        <p:spPr>
          <a:xfrm>
            <a:off x="785786" y="2428868"/>
            <a:ext cx="2357454" cy="3154368"/>
          </a:xfrm>
          <a:prstGeom prst="rect">
            <a:avLst/>
          </a:prstGeom>
        </p:spPr>
      </p:pic>
    </p:spTree>
    <p:extLst>
      <p:ext uri="{BB962C8B-B14F-4D97-AF65-F5344CB8AC3E}">
        <p14:creationId xmlns="" xmlns:p14="http://schemas.microsoft.com/office/powerpoint/2010/main" val="32032913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23728" y="333374"/>
            <a:ext cx="6377362" cy="1084263"/>
          </a:xfrm>
        </p:spPr>
        <p:txBody>
          <a:bodyPr/>
          <a:lstStyle/>
          <a:p>
            <a:r>
              <a:rPr lang="en-US" altLang="zh-CN" sz="2800" dirty="0" smtClean="0"/>
              <a:t>2.3</a:t>
            </a:r>
            <a:r>
              <a:rPr lang="zh-CN" altLang="en-US" sz="2800" dirty="0" smtClean="0"/>
              <a:t>鉴定</a:t>
            </a:r>
            <a:r>
              <a:rPr lang="zh-CN" altLang="en-US" sz="2800" dirty="0" smtClean="0"/>
              <a:t>意见“真实性”之审查</a:t>
            </a:r>
            <a:endParaRPr lang="zh-CN" altLang="en-US" sz="2800" dirty="0"/>
          </a:p>
        </p:txBody>
      </p:sp>
      <p:sp>
        <p:nvSpPr>
          <p:cNvPr id="4" name="Freeform 15"/>
          <p:cNvSpPr>
            <a:spLocks noEditPoints="1"/>
          </p:cNvSpPr>
          <p:nvPr/>
        </p:nvSpPr>
        <p:spPr bwMode="auto">
          <a:xfrm>
            <a:off x="467544" y="3286099"/>
            <a:ext cx="1979712" cy="1224135"/>
          </a:xfrm>
          <a:custGeom>
            <a:avLst/>
            <a:gdLst/>
            <a:ahLst/>
            <a:cxnLst>
              <a:cxn ang="0">
                <a:pos x="0" y="984"/>
              </a:cxn>
              <a:cxn ang="0">
                <a:pos x="0" y="984"/>
              </a:cxn>
              <a:cxn ang="0">
                <a:pos x="3" y="997"/>
              </a:cxn>
              <a:cxn ang="0">
                <a:pos x="10" y="1010"/>
              </a:cxn>
              <a:cxn ang="0">
                <a:pos x="23" y="1016"/>
              </a:cxn>
              <a:cxn ang="0">
                <a:pos x="36" y="1019"/>
              </a:cxn>
              <a:cxn ang="0">
                <a:pos x="627" y="1019"/>
              </a:cxn>
              <a:cxn ang="0">
                <a:pos x="627" y="1019"/>
              </a:cxn>
              <a:cxn ang="0">
                <a:pos x="643" y="1023"/>
              </a:cxn>
              <a:cxn ang="0">
                <a:pos x="653" y="1029"/>
              </a:cxn>
              <a:cxn ang="0">
                <a:pos x="663" y="1042"/>
              </a:cxn>
              <a:cxn ang="0">
                <a:pos x="666" y="1055"/>
              </a:cxn>
              <a:cxn ang="0">
                <a:pos x="666" y="1205"/>
              </a:cxn>
              <a:cxn ang="0">
                <a:pos x="666" y="1205"/>
              </a:cxn>
              <a:cxn ang="0">
                <a:pos x="666" y="1214"/>
              </a:cxn>
              <a:cxn ang="0">
                <a:pos x="673" y="1221"/>
              </a:cxn>
              <a:cxn ang="0">
                <a:pos x="682" y="1224"/>
              </a:cxn>
              <a:cxn ang="0">
                <a:pos x="692" y="1218"/>
              </a:cxn>
              <a:cxn ang="0">
                <a:pos x="1397" y="633"/>
              </a:cxn>
              <a:cxn ang="0">
                <a:pos x="1397" y="633"/>
              </a:cxn>
              <a:cxn ang="0">
                <a:pos x="1407" y="623"/>
              </a:cxn>
              <a:cxn ang="0">
                <a:pos x="1410" y="610"/>
              </a:cxn>
              <a:cxn ang="0">
                <a:pos x="1407" y="597"/>
              </a:cxn>
              <a:cxn ang="0">
                <a:pos x="1397" y="588"/>
              </a:cxn>
              <a:cxn ang="0">
                <a:pos x="692" y="6"/>
              </a:cxn>
              <a:cxn ang="0">
                <a:pos x="692" y="6"/>
              </a:cxn>
              <a:cxn ang="0">
                <a:pos x="682" y="0"/>
              </a:cxn>
              <a:cxn ang="0">
                <a:pos x="673" y="0"/>
              </a:cxn>
              <a:cxn ang="0">
                <a:pos x="666" y="6"/>
              </a:cxn>
              <a:cxn ang="0">
                <a:pos x="666" y="19"/>
              </a:cxn>
              <a:cxn ang="0">
                <a:pos x="666" y="166"/>
              </a:cxn>
              <a:cxn ang="0">
                <a:pos x="666" y="166"/>
              </a:cxn>
              <a:cxn ang="0">
                <a:pos x="663" y="179"/>
              </a:cxn>
              <a:cxn ang="0">
                <a:pos x="653" y="192"/>
              </a:cxn>
              <a:cxn ang="0">
                <a:pos x="643" y="198"/>
              </a:cxn>
              <a:cxn ang="0">
                <a:pos x="627" y="201"/>
              </a:cxn>
              <a:cxn ang="0">
                <a:pos x="36" y="201"/>
              </a:cxn>
              <a:cxn ang="0">
                <a:pos x="36" y="201"/>
              </a:cxn>
              <a:cxn ang="0">
                <a:pos x="23" y="205"/>
              </a:cxn>
              <a:cxn ang="0">
                <a:pos x="10" y="214"/>
              </a:cxn>
              <a:cxn ang="0">
                <a:pos x="3" y="224"/>
              </a:cxn>
              <a:cxn ang="0">
                <a:pos x="0" y="240"/>
              </a:cxn>
              <a:cxn ang="0">
                <a:pos x="0" y="984"/>
              </a:cxn>
              <a:cxn ang="0">
                <a:pos x="331" y="1019"/>
              </a:cxn>
              <a:cxn ang="0">
                <a:pos x="331" y="1019"/>
              </a:cxn>
              <a:cxn ang="0">
                <a:pos x="666" y="1130"/>
              </a:cxn>
              <a:cxn ang="0">
                <a:pos x="666" y="1130"/>
              </a:cxn>
              <a:cxn ang="0">
                <a:pos x="1046" y="925"/>
              </a:cxn>
              <a:cxn ang="0">
                <a:pos x="1046" y="925"/>
              </a:cxn>
              <a:cxn ang="0">
                <a:pos x="1046" y="295"/>
              </a:cxn>
              <a:cxn ang="0">
                <a:pos x="1046" y="295"/>
              </a:cxn>
              <a:cxn ang="0">
                <a:pos x="666" y="91"/>
              </a:cxn>
              <a:cxn ang="0">
                <a:pos x="666" y="91"/>
              </a:cxn>
              <a:cxn ang="0">
                <a:pos x="331" y="201"/>
              </a:cxn>
              <a:cxn ang="0">
                <a:pos x="331" y="201"/>
              </a:cxn>
              <a:cxn ang="0">
                <a:pos x="0" y="610"/>
              </a:cxn>
              <a:cxn ang="0">
                <a:pos x="0" y="610"/>
              </a:cxn>
            </a:cxnLst>
            <a:rect l="0" t="0" r="r" b="b"/>
            <a:pathLst>
              <a:path w="1410" h="1224">
                <a:moveTo>
                  <a:pt x="0" y="984"/>
                </a:moveTo>
                <a:lnTo>
                  <a:pt x="0" y="984"/>
                </a:lnTo>
                <a:lnTo>
                  <a:pt x="3" y="997"/>
                </a:lnTo>
                <a:lnTo>
                  <a:pt x="10" y="1010"/>
                </a:lnTo>
                <a:lnTo>
                  <a:pt x="23" y="1016"/>
                </a:lnTo>
                <a:lnTo>
                  <a:pt x="36" y="1019"/>
                </a:lnTo>
                <a:lnTo>
                  <a:pt x="627" y="1019"/>
                </a:lnTo>
                <a:lnTo>
                  <a:pt x="627" y="1019"/>
                </a:lnTo>
                <a:lnTo>
                  <a:pt x="643" y="1023"/>
                </a:lnTo>
                <a:lnTo>
                  <a:pt x="653" y="1029"/>
                </a:lnTo>
                <a:lnTo>
                  <a:pt x="663" y="1042"/>
                </a:lnTo>
                <a:lnTo>
                  <a:pt x="666" y="1055"/>
                </a:lnTo>
                <a:lnTo>
                  <a:pt x="666" y="1205"/>
                </a:lnTo>
                <a:lnTo>
                  <a:pt x="666" y="1205"/>
                </a:lnTo>
                <a:lnTo>
                  <a:pt x="666" y="1214"/>
                </a:lnTo>
                <a:lnTo>
                  <a:pt x="673" y="1221"/>
                </a:lnTo>
                <a:lnTo>
                  <a:pt x="682" y="1224"/>
                </a:lnTo>
                <a:lnTo>
                  <a:pt x="692" y="1218"/>
                </a:lnTo>
                <a:lnTo>
                  <a:pt x="1397" y="633"/>
                </a:lnTo>
                <a:lnTo>
                  <a:pt x="1397" y="633"/>
                </a:lnTo>
                <a:lnTo>
                  <a:pt x="1407" y="623"/>
                </a:lnTo>
                <a:lnTo>
                  <a:pt x="1410" y="610"/>
                </a:lnTo>
                <a:lnTo>
                  <a:pt x="1407" y="597"/>
                </a:lnTo>
                <a:lnTo>
                  <a:pt x="1397" y="588"/>
                </a:lnTo>
                <a:lnTo>
                  <a:pt x="692" y="6"/>
                </a:lnTo>
                <a:lnTo>
                  <a:pt x="692" y="6"/>
                </a:lnTo>
                <a:lnTo>
                  <a:pt x="682" y="0"/>
                </a:lnTo>
                <a:lnTo>
                  <a:pt x="673" y="0"/>
                </a:lnTo>
                <a:lnTo>
                  <a:pt x="666" y="6"/>
                </a:lnTo>
                <a:lnTo>
                  <a:pt x="666" y="19"/>
                </a:lnTo>
                <a:lnTo>
                  <a:pt x="666" y="166"/>
                </a:lnTo>
                <a:lnTo>
                  <a:pt x="666" y="166"/>
                </a:lnTo>
                <a:lnTo>
                  <a:pt x="663" y="179"/>
                </a:lnTo>
                <a:lnTo>
                  <a:pt x="653" y="192"/>
                </a:lnTo>
                <a:lnTo>
                  <a:pt x="643" y="198"/>
                </a:lnTo>
                <a:lnTo>
                  <a:pt x="627" y="201"/>
                </a:lnTo>
                <a:lnTo>
                  <a:pt x="36" y="201"/>
                </a:lnTo>
                <a:lnTo>
                  <a:pt x="36" y="201"/>
                </a:lnTo>
                <a:lnTo>
                  <a:pt x="23" y="205"/>
                </a:lnTo>
                <a:lnTo>
                  <a:pt x="10" y="214"/>
                </a:lnTo>
                <a:lnTo>
                  <a:pt x="3" y="224"/>
                </a:lnTo>
                <a:lnTo>
                  <a:pt x="0" y="240"/>
                </a:lnTo>
                <a:lnTo>
                  <a:pt x="0" y="984"/>
                </a:lnTo>
                <a:close/>
                <a:moveTo>
                  <a:pt x="331" y="1019"/>
                </a:moveTo>
                <a:lnTo>
                  <a:pt x="331" y="1019"/>
                </a:lnTo>
                <a:close/>
                <a:moveTo>
                  <a:pt x="666" y="1130"/>
                </a:moveTo>
                <a:lnTo>
                  <a:pt x="666" y="1130"/>
                </a:lnTo>
                <a:close/>
                <a:moveTo>
                  <a:pt x="1046" y="925"/>
                </a:moveTo>
                <a:lnTo>
                  <a:pt x="1046" y="925"/>
                </a:lnTo>
                <a:close/>
                <a:moveTo>
                  <a:pt x="1046" y="295"/>
                </a:moveTo>
                <a:lnTo>
                  <a:pt x="1046" y="295"/>
                </a:lnTo>
                <a:close/>
                <a:moveTo>
                  <a:pt x="666" y="91"/>
                </a:moveTo>
                <a:lnTo>
                  <a:pt x="666" y="91"/>
                </a:lnTo>
                <a:close/>
                <a:moveTo>
                  <a:pt x="331" y="201"/>
                </a:moveTo>
                <a:lnTo>
                  <a:pt x="331" y="201"/>
                </a:lnTo>
                <a:close/>
                <a:moveTo>
                  <a:pt x="0" y="610"/>
                </a:moveTo>
                <a:lnTo>
                  <a:pt x="0" y="610"/>
                </a:lnTo>
                <a:close/>
              </a:path>
            </a:pathLst>
          </a:custGeom>
          <a:solidFill>
            <a:schemeClr val="tx2"/>
          </a:solidFill>
          <a:ln/>
        </p:spPr>
        <p:style>
          <a:lnRef idx="0">
            <a:schemeClr val="accent6"/>
          </a:lnRef>
          <a:fillRef idx="3">
            <a:schemeClr val="accent6"/>
          </a:fillRef>
          <a:effectRef idx="3">
            <a:schemeClr val="accent6"/>
          </a:effectRef>
          <a:fontRef idx="minor">
            <a:schemeClr val="lt1"/>
          </a:fontRef>
        </p:style>
        <p:txBody>
          <a:bodyPr anchor="ctr"/>
          <a:lstStyle/>
          <a:p>
            <a:pPr fontAlgn="auto">
              <a:spcBef>
                <a:spcPts val="0"/>
              </a:spcBef>
              <a:spcAft>
                <a:spcPts val="0"/>
              </a:spcAft>
              <a:defRPr/>
            </a:pPr>
            <a:r>
              <a:rPr lang="zh-CN" altLang="en-US" sz="2400" b="1" dirty="0" smtClean="0">
                <a:solidFill>
                  <a:schemeClr val="bg1"/>
                </a:solidFill>
                <a:latin typeface="微软雅黑" pitchFamily="34" charset="-122"/>
                <a:ea typeface="微软雅黑" pitchFamily="34" charset="-122"/>
              </a:rPr>
              <a:t>申请鉴定</a:t>
            </a:r>
            <a:endParaRPr lang="zh-CN" altLang="en-US" sz="2400" b="1" dirty="0">
              <a:solidFill>
                <a:schemeClr val="bg1"/>
              </a:solidFill>
              <a:latin typeface="微软雅黑" pitchFamily="34" charset="-122"/>
              <a:ea typeface="微软雅黑" pitchFamily="34" charset="-122"/>
            </a:endParaRPr>
          </a:p>
        </p:txBody>
      </p:sp>
      <p:sp>
        <p:nvSpPr>
          <p:cNvPr id="5" name="Freeform 15"/>
          <p:cNvSpPr>
            <a:spLocks noEditPoints="1"/>
          </p:cNvSpPr>
          <p:nvPr/>
        </p:nvSpPr>
        <p:spPr bwMode="auto">
          <a:xfrm>
            <a:off x="6767736" y="3286099"/>
            <a:ext cx="2016224" cy="1224000"/>
          </a:xfrm>
          <a:custGeom>
            <a:avLst/>
            <a:gdLst/>
            <a:ahLst/>
            <a:cxnLst>
              <a:cxn ang="0">
                <a:pos x="0" y="984"/>
              </a:cxn>
              <a:cxn ang="0">
                <a:pos x="0" y="984"/>
              </a:cxn>
              <a:cxn ang="0">
                <a:pos x="3" y="997"/>
              </a:cxn>
              <a:cxn ang="0">
                <a:pos x="10" y="1010"/>
              </a:cxn>
              <a:cxn ang="0">
                <a:pos x="23" y="1016"/>
              </a:cxn>
              <a:cxn ang="0">
                <a:pos x="36" y="1019"/>
              </a:cxn>
              <a:cxn ang="0">
                <a:pos x="627" y="1019"/>
              </a:cxn>
              <a:cxn ang="0">
                <a:pos x="627" y="1019"/>
              </a:cxn>
              <a:cxn ang="0">
                <a:pos x="643" y="1023"/>
              </a:cxn>
              <a:cxn ang="0">
                <a:pos x="653" y="1029"/>
              </a:cxn>
              <a:cxn ang="0">
                <a:pos x="663" y="1042"/>
              </a:cxn>
              <a:cxn ang="0">
                <a:pos x="666" y="1055"/>
              </a:cxn>
              <a:cxn ang="0">
                <a:pos x="666" y="1205"/>
              </a:cxn>
              <a:cxn ang="0">
                <a:pos x="666" y="1205"/>
              </a:cxn>
              <a:cxn ang="0">
                <a:pos x="666" y="1214"/>
              </a:cxn>
              <a:cxn ang="0">
                <a:pos x="673" y="1221"/>
              </a:cxn>
              <a:cxn ang="0">
                <a:pos x="682" y="1224"/>
              </a:cxn>
              <a:cxn ang="0">
                <a:pos x="692" y="1218"/>
              </a:cxn>
              <a:cxn ang="0">
                <a:pos x="1397" y="633"/>
              </a:cxn>
              <a:cxn ang="0">
                <a:pos x="1397" y="633"/>
              </a:cxn>
              <a:cxn ang="0">
                <a:pos x="1407" y="623"/>
              </a:cxn>
              <a:cxn ang="0">
                <a:pos x="1410" y="610"/>
              </a:cxn>
              <a:cxn ang="0">
                <a:pos x="1407" y="597"/>
              </a:cxn>
              <a:cxn ang="0">
                <a:pos x="1397" y="588"/>
              </a:cxn>
              <a:cxn ang="0">
                <a:pos x="692" y="6"/>
              </a:cxn>
              <a:cxn ang="0">
                <a:pos x="692" y="6"/>
              </a:cxn>
              <a:cxn ang="0">
                <a:pos x="682" y="0"/>
              </a:cxn>
              <a:cxn ang="0">
                <a:pos x="673" y="0"/>
              </a:cxn>
              <a:cxn ang="0">
                <a:pos x="666" y="6"/>
              </a:cxn>
              <a:cxn ang="0">
                <a:pos x="666" y="19"/>
              </a:cxn>
              <a:cxn ang="0">
                <a:pos x="666" y="166"/>
              </a:cxn>
              <a:cxn ang="0">
                <a:pos x="666" y="166"/>
              </a:cxn>
              <a:cxn ang="0">
                <a:pos x="663" y="179"/>
              </a:cxn>
              <a:cxn ang="0">
                <a:pos x="653" y="192"/>
              </a:cxn>
              <a:cxn ang="0">
                <a:pos x="643" y="198"/>
              </a:cxn>
              <a:cxn ang="0">
                <a:pos x="627" y="201"/>
              </a:cxn>
              <a:cxn ang="0">
                <a:pos x="36" y="201"/>
              </a:cxn>
              <a:cxn ang="0">
                <a:pos x="36" y="201"/>
              </a:cxn>
              <a:cxn ang="0">
                <a:pos x="23" y="205"/>
              </a:cxn>
              <a:cxn ang="0">
                <a:pos x="10" y="214"/>
              </a:cxn>
              <a:cxn ang="0">
                <a:pos x="3" y="224"/>
              </a:cxn>
              <a:cxn ang="0">
                <a:pos x="0" y="240"/>
              </a:cxn>
              <a:cxn ang="0">
                <a:pos x="0" y="984"/>
              </a:cxn>
              <a:cxn ang="0">
                <a:pos x="331" y="1019"/>
              </a:cxn>
              <a:cxn ang="0">
                <a:pos x="331" y="1019"/>
              </a:cxn>
              <a:cxn ang="0">
                <a:pos x="666" y="1130"/>
              </a:cxn>
              <a:cxn ang="0">
                <a:pos x="666" y="1130"/>
              </a:cxn>
              <a:cxn ang="0">
                <a:pos x="1046" y="925"/>
              </a:cxn>
              <a:cxn ang="0">
                <a:pos x="1046" y="925"/>
              </a:cxn>
              <a:cxn ang="0">
                <a:pos x="1046" y="295"/>
              </a:cxn>
              <a:cxn ang="0">
                <a:pos x="1046" y="295"/>
              </a:cxn>
              <a:cxn ang="0">
                <a:pos x="666" y="91"/>
              </a:cxn>
              <a:cxn ang="0">
                <a:pos x="666" y="91"/>
              </a:cxn>
              <a:cxn ang="0">
                <a:pos x="331" y="201"/>
              </a:cxn>
              <a:cxn ang="0">
                <a:pos x="331" y="201"/>
              </a:cxn>
              <a:cxn ang="0">
                <a:pos x="0" y="610"/>
              </a:cxn>
              <a:cxn ang="0">
                <a:pos x="0" y="610"/>
              </a:cxn>
            </a:cxnLst>
            <a:rect l="0" t="0" r="r" b="b"/>
            <a:pathLst>
              <a:path w="1410" h="1224">
                <a:moveTo>
                  <a:pt x="0" y="984"/>
                </a:moveTo>
                <a:lnTo>
                  <a:pt x="0" y="984"/>
                </a:lnTo>
                <a:lnTo>
                  <a:pt x="3" y="997"/>
                </a:lnTo>
                <a:lnTo>
                  <a:pt x="10" y="1010"/>
                </a:lnTo>
                <a:lnTo>
                  <a:pt x="23" y="1016"/>
                </a:lnTo>
                <a:lnTo>
                  <a:pt x="36" y="1019"/>
                </a:lnTo>
                <a:lnTo>
                  <a:pt x="627" y="1019"/>
                </a:lnTo>
                <a:lnTo>
                  <a:pt x="627" y="1019"/>
                </a:lnTo>
                <a:lnTo>
                  <a:pt x="643" y="1023"/>
                </a:lnTo>
                <a:lnTo>
                  <a:pt x="653" y="1029"/>
                </a:lnTo>
                <a:lnTo>
                  <a:pt x="663" y="1042"/>
                </a:lnTo>
                <a:lnTo>
                  <a:pt x="666" y="1055"/>
                </a:lnTo>
                <a:lnTo>
                  <a:pt x="666" y="1205"/>
                </a:lnTo>
                <a:lnTo>
                  <a:pt x="666" y="1205"/>
                </a:lnTo>
                <a:lnTo>
                  <a:pt x="666" y="1214"/>
                </a:lnTo>
                <a:lnTo>
                  <a:pt x="673" y="1221"/>
                </a:lnTo>
                <a:lnTo>
                  <a:pt x="682" y="1224"/>
                </a:lnTo>
                <a:lnTo>
                  <a:pt x="692" y="1218"/>
                </a:lnTo>
                <a:lnTo>
                  <a:pt x="1397" y="633"/>
                </a:lnTo>
                <a:lnTo>
                  <a:pt x="1397" y="633"/>
                </a:lnTo>
                <a:lnTo>
                  <a:pt x="1407" y="623"/>
                </a:lnTo>
                <a:lnTo>
                  <a:pt x="1410" y="610"/>
                </a:lnTo>
                <a:lnTo>
                  <a:pt x="1407" y="597"/>
                </a:lnTo>
                <a:lnTo>
                  <a:pt x="1397" y="588"/>
                </a:lnTo>
                <a:lnTo>
                  <a:pt x="692" y="6"/>
                </a:lnTo>
                <a:lnTo>
                  <a:pt x="692" y="6"/>
                </a:lnTo>
                <a:lnTo>
                  <a:pt x="682" y="0"/>
                </a:lnTo>
                <a:lnTo>
                  <a:pt x="673" y="0"/>
                </a:lnTo>
                <a:lnTo>
                  <a:pt x="666" y="6"/>
                </a:lnTo>
                <a:lnTo>
                  <a:pt x="666" y="19"/>
                </a:lnTo>
                <a:lnTo>
                  <a:pt x="666" y="166"/>
                </a:lnTo>
                <a:lnTo>
                  <a:pt x="666" y="166"/>
                </a:lnTo>
                <a:lnTo>
                  <a:pt x="663" y="179"/>
                </a:lnTo>
                <a:lnTo>
                  <a:pt x="653" y="192"/>
                </a:lnTo>
                <a:lnTo>
                  <a:pt x="643" y="198"/>
                </a:lnTo>
                <a:lnTo>
                  <a:pt x="627" y="201"/>
                </a:lnTo>
                <a:lnTo>
                  <a:pt x="36" y="201"/>
                </a:lnTo>
                <a:lnTo>
                  <a:pt x="36" y="201"/>
                </a:lnTo>
                <a:lnTo>
                  <a:pt x="23" y="205"/>
                </a:lnTo>
                <a:lnTo>
                  <a:pt x="10" y="214"/>
                </a:lnTo>
                <a:lnTo>
                  <a:pt x="3" y="224"/>
                </a:lnTo>
                <a:lnTo>
                  <a:pt x="0" y="240"/>
                </a:lnTo>
                <a:lnTo>
                  <a:pt x="0" y="984"/>
                </a:lnTo>
                <a:close/>
                <a:moveTo>
                  <a:pt x="331" y="1019"/>
                </a:moveTo>
                <a:lnTo>
                  <a:pt x="331" y="1019"/>
                </a:lnTo>
                <a:close/>
                <a:moveTo>
                  <a:pt x="666" y="1130"/>
                </a:moveTo>
                <a:lnTo>
                  <a:pt x="666" y="1130"/>
                </a:lnTo>
                <a:close/>
                <a:moveTo>
                  <a:pt x="1046" y="925"/>
                </a:moveTo>
                <a:lnTo>
                  <a:pt x="1046" y="925"/>
                </a:lnTo>
                <a:close/>
                <a:moveTo>
                  <a:pt x="1046" y="295"/>
                </a:moveTo>
                <a:lnTo>
                  <a:pt x="1046" y="295"/>
                </a:lnTo>
                <a:close/>
                <a:moveTo>
                  <a:pt x="666" y="91"/>
                </a:moveTo>
                <a:lnTo>
                  <a:pt x="666" y="91"/>
                </a:lnTo>
                <a:close/>
                <a:moveTo>
                  <a:pt x="331" y="201"/>
                </a:moveTo>
                <a:lnTo>
                  <a:pt x="331" y="201"/>
                </a:lnTo>
                <a:close/>
                <a:moveTo>
                  <a:pt x="0" y="610"/>
                </a:moveTo>
                <a:lnTo>
                  <a:pt x="0" y="610"/>
                </a:lnTo>
                <a:close/>
              </a:path>
            </a:pathLst>
          </a:custGeom>
          <a:solidFill>
            <a:schemeClr val="tx2"/>
          </a:solidFill>
          <a:ln/>
        </p:spPr>
        <p:style>
          <a:lnRef idx="0">
            <a:schemeClr val="accent6"/>
          </a:lnRef>
          <a:fillRef idx="3">
            <a:schemeClr val="accent6"/>
          </a:fillRef>
          <a:effectRef idx="3">
            <a:schemeClr val="accent6"/>
          </a:effectRef>
          <a:fontRef idx="minor">
            <a:schemeClr val="lt1"/>
          </a:fontRef>
        </p:style>
        <p:txBody>
          <a:bodyPr anchor="ctr"/>
          <a:lstStyle/>
          <a:p>
            <a:pPr fontAlgn="auto">
              <a:spcBef>
                <a:spcPts val="0"/>
              </a:spcBef>
              <a:spcAft>
                <a:spcPts val="0"/>
              </a:spcAft>
              <a:defRPr/>
            </a:pPr>
            <a:r>
              <a:rPr lang="zh-CN" altLang="en-US" sz="2400" b="1" dirty="0" smtClean="0">
                <a:solidFill>
                  <a:schemeClr val="bg1"/>
                </a:solidFill>
                <a:latin typeface="微软雅黑" pitchFamily="34" charset="-122"/>
                <a:ea typeface="微软雅黑" pitchFamily="34" charset="-122"/>
              </a:rPr>
              <a:t> 鉴定意见</a:t>
            </a:r>
            <a:endParaRPr lang="zh-CN" altLang="en-US" sz="2400" b="1" dirty="0">
              <a:solidFill>
                <a:schemeClr val="bg1"/>
              </a:solidFill>
              <a:latin typeface="微软雅黑" pitchFamily="34" charset="-122"/>
              <a:ea typeface="微软雅黑" pitchFamily="34" charset="-122"/>
            </a:endParaRPr>
          </a:p>
        </p:txBody>
      </p:sp>
      <p:sp>
        <p:nvSpPr>
          <p:cNvPr id="6" name="椭圆 5"/>
          <p:cNvSpPr/>
          <p:nvPr/>
        </p:nvSpPr>
        <p:spPr>
          <a:xfrm>
            <a:off x="3671392" y="3142083"/>
            <a:ext cx="1584176" cy="1584176"/>
          </a:xfrm>
          <a:prstGeom prst="ellipse">
            <a:avLst/>
          </a:prstGeom>
          <a:solidFill>
            <a:schemeClr val="accent4">
              <a:lumMod val="75000"/>
            </a:schemeClr>
          </a:solidFill>
          <a:ln/>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r>
              <a:rPr lang="zh-CN" altLang="en-US" sz="1400" b="1" dirty="0" smtClean="0">
                <a:solidFill>
                  <a:schemeClr val="bg1"/>
                </a:solidFill>
                <a:latin typeface="微软雅黑" pitchFamily="34" charset="-122"/>
                <a:ea typeface="微软雅黑" pitchFamily="34" charset="-122"/>
              </a:rPr>
              <a:t>是否具有科学依据、理论是否可靠、论证是否充分</a:t>
            </a:r>
            <a:endParaRPr lang="zh-CN" altLang="en-US" sz="1400" b="1" dirty="0">
              <a:solidFill>
                <a:schemeClr val="bg1"/>
              </a:solidFill>
              <a:latin typeface="微软雅黑" pitchFamily="34" charset="-122"/>
              <a:ea typeface="微软雅黑" pitchFamily="34" charset="-122"/>
            </a:endParaRPr>
          </a:p>
        </p:txBody>
      </p:sp>
      <p:sp>
        <p:nvSpPr>
          <p:cNvPr id="7" name="椭圆 6"/>
          <p:cNvSpPr/>
          <p:nvPr/>
        </p:nvSpPr>
        <p:spPr>
          <a:xfrm>
            <a:off x="2758148" y="2388095"/>
            <a:ext cx="1152128" cy="1152128"/>
          </a:xfrm>
          <a:prstGeom prst="ellipse">
            <a:avLst/>
          </a:prstGeom>
          <a:solidFill>
            <a:schemeClr val="accent1"/>
          </a:solidFill>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zh-CN" altLang="en-US" sz="1400" b="1" dirty="0" smtClean="0">
                <a:solidFill>
                  <a:schemeClr val="bg1"/>
                </a:solidFill>
                <a:latin typeface="微软雅黑" pitchFamily="34" charset="-122"/>
                <a:ea typeface="微软雅黑" pitchFamily="34" charset="-122"/>
              </a:rPr>
              <a:t>鉴定人资格</a:t>
            </a:r>
            <a:endParaRPr lang="zh-CN" altLang="en-US" sz="1400" b="1" dirty="0">
              <a:solidFill>
                <a:schemeClr val="bg1"/>
              </a:solidFill>
              <a:latin typeface="微软雅黑" pitchFamily="34" charset="-122"/>
              <a:ea typeface="微软雅黑" pitchFamily="34" charset="-122"/>
            </a:endParaRPr>
          </a:p>
        </p:txBody>
      </p:sp>
      <p:sp>
        <p:nvSpPr>
          <p:cNvPr id="8" name="椭圆 7"/>
          <p:cNvSpPr/>
          <p:nvPr/>
        </p:nvSpPr>
        <p:spPr>
          <a:xfrm>
            <a:off x="5020876" y="2388095"/>
            <a:ext cx="1152128" cy="1152128"/>
          </a:xfrm>
          <a:prstGeom prst="ellipse">
            <a:avLst/>
          </a:prstGeom>
          <a:solidFill>
            <a:schemeClr val="accent1"/>
          </a:solidFill>
          <a:ln/>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r>
              <a:rPr lang="zh-CN" altLang="en-US" sz="1400" b="1" dirty="0" smtClean="0">
                <a:solidFill>
                  <a:schemeClr val="bg1"/>
                </a:solidFill>
                <a:latin typeface="微软雅黑" pitchFamily="34" charset="-122"/>
                <a:ea typeface="微软雅黑" pitchFamily="34" charset="-122"/>
              </a:rPr>
              <a:t>鉴定材料是否可靠、充分</a:t>
            </a:r>
            <a:endParaRPr lang="zh-CN" altLang="en-US" sz="1400" b="1" dirty="0">
              <a:solidFill>
                <a:schemeClr val="bg1"/>
              </a:solidFill>
              <a:latin typeface="微软雅黑" pitchFamily="34" charset="-122"/>
              <a:ea typeface="微软雅黑" pitchFamily="34" charset="-122"/>
            </a:endParaRPr>
          </a:p>
        </p:txBody>
      </p:sp>
      <p:sp>
        <p:nvSpPr>
          <p:cNvPr id="9" name="椭圆 8"/>
          <p:cNvSpPr/>
          <p:nvPr/>
        </p:nvSpPr>
        <p:spPr>
          <a:xfrm>
            <a:off x="2758148" y="4582243"/>
            <a:ext cx="1152128" cy="1152128"/>
          </a:xfrm>
          <a:prstGeom prst="ellipse">
            <a:avLst/>
          </a:prstGeom>
          <a:solidFill>
            <a:schemeClr val="accent1"/>
          </a:solidFill>
          <a:ln/>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r>
              <a:rPr lang="zh-CN" altLang="en-US" sz="1400" b="1" dirty="0" smtClean="0">
                <a:solidFill>
                  <a:schemeClr val="bg1"/>
                </a:solidFill>
                <a:latin typeface="微软雅黑" pitchFamily="34" charset="-122"/>
                <a:ea typeface="微软雅黑" pitchFamily="34" charset="-122"/>
              </a:rPr>
              <a:t>鉴定设备与方法是否完善、科学</a:t>
            </a:r>
            <a:endParaRPr lang="zh-CN" altLang="en-US" sz="1400" b="1" dirty="0">
              <a:solidFill>
                <a:schemeClr val="bg1"/>
              </a:solidFill>
              <a:latin typeface="微软雅黑" pitchFamily="34" charset="-122"/>
              <a:ea typeface="微软雅黑" pitchFamily="34" charset="-122"/>
            </a:endParaRPr>
          </a:p>
        </p:txBody>
      </p:sp>
      <p:sp>
        <p:nvSpPr>
          <p:cNvPr id="10" name="椭圆 9"/>
          <p:cNvSpPr/>
          <p:nvPr/>
        </p:nvSpPr>
        <p:spPr>
          <a:xfrm>
            <a:off x="5020876" y="4582243"/>
            <a:ext cx="1152128" cy="1152128"/>
          </a:xfrm>
          <a:prstGeom prst="ellipse">
            <a:avLst/>
          </a:prstGeom>
          <a:solidFill>
            <a:schemeClr val="accent1"/>
          </a:solidFill>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zh-CN" altLang="en-US" sz="1400" b="1" dirty="0" smtClean="0">
                <a:solidFill>
                  <a:schemeClr val="bg1"/>
                </a:solidFill>
                <a:latin typeface="微软雅黑" pitchFamily="34" charset="-122"/>
                <a:ea typeface="微软雅黑" pitchFamily="34" charset="-122"/>
              </a:rPr>
              <a:t>法律手续手否完备</a:t>
            </a:r>
            <a:endParaRPr lang="zh-CN" altLang="en-US" sz="1400" b="1" dirty="0">
              <a:solidFill>
                <a:schemeClr val="bg1"/>
              </a:solidFill>
              <a:latin typeface="微软雅黑" pitchFamily="34" charset="-122"/>
              <a:ea typeface="微软雅黑" pitchFamily="34" charset="-122"/>
            </a:endParaRPr>
          </a:p>
        </p:txBody>
      </p:sp>
      <p:sp>
        <p:nvSpPr>
          <p:cNvPr id="11" name="弧形 10"/>
          <p:cNvSpPr/>
          <p:nvPr/>
        </p:nvSpPr>
        <p:spPr>
          <a:xfrm>
            <a:off x="3168080" y="2638771"/>
            <a:ext cx="2603500" cy="2519363"/>
          </a:xfrm>
          <a:prstGeom prst="arc">
            <a:avLst>
              <a:gd name="adj1" fmla="val 14692732"/>
              <a:gd name="adj2" fmla="val 17679390"/>
            </a:avLst>
          </a:prstGeom>
          <a:ln w="28575">
            <a:solidFill>
              <a:schemeClr val="accent3"/>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sz="2400" b="1">
              <a:solidFill>
                <a:srgbClr val="4C4C4C"/>
              </a:solidFill>
              <a:latin typeface="微软雅黑" pitchFamily="34" charset="-122"/>
              <a:ea typeface="微软雅黑" pitchFamily="34" charset="-122"/>
            </a:endParaRPr>
          </a:p>
        </p:txBody>
      </p:sp>
      <p:sp>
        <p:nvSpPr>
          <p:cNvPr id="12" name="弧形 11"/>
          <p:cNvSpPr/>
          <p:nvPr/>
        </p:nvSpPr>
        <p:spPr>
          <a:xfrm>
            <a:off x="3161730" y="2710209"/>
            <a:ext cx="2603500" cy="2519362"/>
          </a:xfrm>
          <a:prstGeom prst="arc">
            <a:avLst>
              <a:gd name="adj1" fmla="val 20678056"/>
              <a:gd name="adj2" fmla="val 1576299"/>
            </a:avLst>
          </a:prstGeom>
          <a:ln w="28575">
            <a:solidFill>
              <a:schemeClr val="accent3"/>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sz="2400" b="1">
              <a:solidFill>
                <a:srgbClr val="4C4C4C"/>
              </a:solidFill>
              <a:latin typeface="微软雅黑" pitchFamily="34" charset="-122"/>
              <a:ea typeface="微软雅黑" pitchFamily="34" charset="-122"/>
            </a:endParaRPr>
          </a:p>
        </p:txBody>
      </p:sp>
      <p:sp>
        <p:nvSpPr>
          <p:cNvPr id="13" name="弧形 12"/>
          <p:cNvSpPr/>
          <p:nvPr/>
        </p:nvSpPr>
        <p:spPr>
          <a:xfrm>
            <a:off x="3168080" y="2638771"/>
            <a:ext cx="2603500" cy="2519363"/>
          </a:xfrm>
          <a:prstGeom prst="arc">
            <a:avLst>
              <a:gd name="adj1" fmla="val 3856586"/>
              <a:gd name="adj2" fmla="val 6795564"/>
            </a:avLst>
          </a:prstGeom>
          <a:ln w="28575">
            <a:solidFill>
              <a:schemeClr val="accent3"/>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sz="2400" b="1">
              <a:solidFill>
                <a:srgbClr val="4C4C4C"/>
              </a:solidFill>
              <a:latin typeface="微软雅黑" pitchFamily="34" charset="-122"/>
              <a:ea typeface="微软雅黑" pitchFamily="34" charset="-122"/>
            </a:endParaRPr>
          </a:p>
        </p:txBody>
      </p:sp>
      <p:sp>
        <p:nvSpPr>
          <p:cNvPr id="14" name="弧形 13"/>
          <p:cNvSpPr/>
          <p:nvPr/>
        </p:nvSpPr>
        <p:spPr>
          <a:xfrm>
            <a:off x="3168080" y="2638771"/>
            <a:ext cx="2603500" cy="2519363"/>
          </a:xfrm>
          <a:prstGeom prst="arc">
            <a:avLst>
              <a:gd name="adj1" fmla="val 9284265"/>
              <a:gd name="adj2" fmla="val 11549460"/>
            </a:avLst>
          </a:prstGeom>
          <a:ln w="28575">
            <a:solidFill>
              <a:schemeClr val="accent3"/>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sz="2400" b="1">
              <a:solidFill>
                <a:srgbClr val="4C4C4C"/>
              </a:solidFill>
              <a:latin typeface="微软雅黑" pitchFamily="34" charset="-122"/>
              <a:ea typeface="微软雅黑" pitchFamily="34" charset="-122"/>
            </a:endParaRPr>
          </a:p>
        </p:txBody>
      </p:sp>
      <p:cxnSp>
        <p:nvCxnSpPr>
          <p:cNvPr id="15" name="直接箭头连接符 14"/>
          <p:cNvCxnSpPr/>
          <p:nvPr/>
        </p:nvCxnSpPr>
        <p:spPr>
          <a:xfrm rot="5400000">
            <a:off x="863824" y="4149278"/>
            <a:ext cx="3455987" cy="0"/>
          </a:xfrm>
          <a:prstGeom prst="straightConnector1">
            <a:avLst/>
          </a:prstGeom>
          <a:ln w="25400">
            <a:solidFill>
              <a:schemeClr val="accent4"/>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rot="5400000">
            <a:off x="4679380" y="4148484"/>
            <a:ext cx="3455987" cy="1588"/>
          </a:xfrm>
          <a:prstGeom prst="straightConnector1">
            <a:avLst/>
          </a:prstGeom>
          <a:ln w="25400">
            <a:solidFill>
              <a:schemeClr val="accent4"/>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7" name="灯片编号占位符 16"/>
          <p:cNvSpPr>
            <a:spLocks noGrp="1"/>
          </p:cNvSpPr>
          <p:nvPr>
            <p:ph type="sldNum" sz="quarter" idx="12"/>
          </p:nvPr>
        </p:nvSpPr>
        <p:spPr/>
        <p:txBody>
          <a:bodyPr/>
          <a:lstStyle/>
          <a:p>
            <a:fld id="{5EF6F4F7-9513-4BE9-B2A9-2F660E262DD4}" type="slidenum">
              <a:rPr lang="zh-CN" altLang="en-US" smtClean="0"/>
              <a:pPr/>
              <a:t>8</a:t>
            </a:fld>
            <a:endParaRPr lang="zh-CN" altLang="en-US" dirty="0"/>
          </a:p>
        </p:txBody>
      </p:sp>
    </p:spTree>
    <p:extLst>
      <p:ext uri="{BB962C8B-B14F-4D97-AF65-F5344CB8AC3E}">
        <p14:creationId xmlns="" xmlns:p14="http://schemas.microsoft.com/office/powerpoint/2010/main" val="21155759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smtClean="0"/>
              <a:t>2.4</a:t>
            </a:r>
            <a:r>
              <a:rPr lang="zh-CN" altLang="en-US" sz="2800" dirty="0" smtClean="0"/>
              <a:t>小结</a:t>
            </a:r>
          </a:p>
        </p:txBody>
      </p:sp>
      <p:sp>
        <p:nvSpPr>
          <p:cNvPr id="3" name="内容占位符 2"/>
          <p:cNvSpPr>
            <a:spLocks noGrp="1"/>
          </p:cNvSpPr>
          <p:nvPr>
            <p:ph idx="1"/>
          </p:nvPr>
        </p:nvSpPr>
        <p:spPr/>
        <p:txBody>
          <a:bodyPr/>
          <a:lstStyle/>
          <a:p>
            <a:pPr>
              <a:spcBef>
                <a:spcPct val="0"/>
              </a:spcBef>
            </a:pPr>
            <a:r>
              <a:rPr lang="en-US" altLang="zh-CN" sz="2400" b="1" dirty="0" smtClean="0">
                <a:solidFill>
                  <a:srgbClr val="00B0F0"/>
                </a:solidFill>
                <a:latin typeface="+mj-lt"/>
                <a:ea typeface="+mj-ea"/>
                <a:cs typeface="+mj-cs"/>
              </a:rPr>
              <a:t>        </a:t>
            </a:r>
          </a:p>
          <a:p>
            <a:pPr>
              <a:spcBef>
                <a:spcPct val="0"/>
              </a:spcBef>
            </a:pPr>
            <a:r>
              <a:rPr lang="zh-CN" altLang="en-US" sz="2400" b="1" dirty="0" smtClean="0">
                <a:solidFill>
                  <a:srgbClr val="00B0F0"/>
                </a:solidFill>
                <a:latin typeface="+mj-lt"/>
                <a:ea typeface="+mj-ea"/>
                <a:cs typeface="+mj-cs"/>
              </a:rPr>
              <a:t>证据</a:t>
            </a:r>
            <a:r>
              <a:rPr lang="zh-CN" altLang="en-US" sz="2400" b="1" dirty="0" smtClean="0">
                <a:solidFill>
                  <a:srgbClr val="00B0F0"/>
                </a:solidFill>
                <a:latin typeface="+mj-lt"/>
                <a:ea typeface="+mj-ea"/>
                <a:cs typeface="+mj-cs"/>
              </a:rPr>
              <a:t>真实性与否不可能得到绝对的定性，而是相对的倾向于事实</a:t>
            </a:r>
            <a:r>
              <a:rPr lang="zh-CN" altLang="en-US" sz="2400" b="1" dirty="0" smtClean="0">
                <a:solidFill>
                  <a:srgbClr val="00B0F0"/>
                </a:solidFill>
                <a:latin typeface="+mj-lt"/>
                <a:ea typeface="+mj-ea"/>
                <a:cs typeface="+mj-cs"/>
              </a:rPr>
              <a:t>真实，所以证据的真实性具有相对性。</a:t>
            </a:r>
            <a:endParaRPr lang="en-US" altLang="zh-CN" sz="2400" b="1" dirty="0" smtClean="0">
              <a:solidFill>
                <a:srgbClr val="00B0F0"/>
              </a:solidFill>
              <a:latin typeface="+mj-lt"/>
              <a:ea typeface="+mj-ea"/>
              <a:cs typeface="+mj-cs"/>
            </a:endParaRPr>
          </a:p>
          <a:p>
            <a:endParaRPr lang="zh-CN" altLang="en-US" b="1" dirty="0" smtClean="0">
              <a:solidFill>
                <a:schemeClr val="tx2"/>
              </a:solidFill>
              <a:latin typeface="+mj-lt"/>
              <a:ea typeface="+mj-ea"/>
              <a:cs typeface="+mj-cs"/>
            </a:endParaRPr>
          </a:p>
        </p:txBody>
      </p:sp>
      <p:sp>
        <p:nvSpPr>
          <p:cNvPr id="4" name="灯片编号占位符 3"/>
          <p:cNvSpPr>
            <a:spLocks noGrp="1"/>
          </p:cNvSpPr>
          <p:nvPr>
            <p:ph type="sldNum" sz="quarter" idx="12"/>
          </p:nvPr>
        </p:nvSpPr>
        <p:spPr/>
        <p:txBody>
          <a:bodyPr/>
          <a:lstStyle/>
          <a:p>
            <a:fld id="{5EF6F4F7-9513-4BE9-B2A9-2F660E262DD4}" type="slidenum">
              <a:rPr lang="zh-CN" altLang="en-US" smtClean="0"/>
              <a:pPr/>
              <a:t>9</a:t>
            </a:fld>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自定义 1">
      <a:dk1>
        <a:srgbClr val="000000"/>
      </a:dk1>
      <a:lt1>
        <a:srgbClr val="FFFFFF"/>
      </a:lt1>
      <a:dk2>
        <a:srgbClr val="9BCF00"/>
      </a:dk2>
      <a:lt2>
        <a:srgbClr val="CEDBE7"/>
      </a:lt2>
      <a:accent1>
        <a:srgbClr val="00AEF7"/>
      </a:accent1>
      <a:accent2>
        <a:srgbClr val="FDBD00"/>
      </a:accent2>
      <a:accent3>
        <a:srgbClr val="001DA8"/>
      </a:accent3>
      <a:accent4>
        <a:srgbClr val="A4DB00"/>
      </a:accent4>
      <a:accent5>
        <a:srgbClr val="ADE700"/>
      </a:accent5>
      <a:accent6>
        <a:srgbClr val="B6F300"/>
      </a:accent6>
      <a:hlink>
        <a:srgbClr val="E68200"/>
      </a:hlink>
      <a:folHlink>
        <a:srgbClr val="FFA94A"/>
      </a:folHlink>
    </a:clrScheme>
    <a:fontScheme name="网格">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487</TotalTime>
  <Words>1715</Words>
  <Application>Microsoft Office PowerPoint</Application>
  <PresentationFormat>全屏显示(4:3)</PresentationFormat>
  <Paragraphs>138</Paragraphs>
  <Slides>18</Slides>
  <Notes>1</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Office 主题​​</vt:lpstr>
      <vt:lpstr>论证据的相对真实性</vt:lpstr>
      <vt:lpstr>1.证据真实性之反思</vt:lpstr>
      <vt:lpstr>1.证据真实性之反思</vt:lpstr>
      <vt:lpstr>1.证据真实性之反思</vt:lpstr>
      <vt:lpstr>2.证据“真实性”之审查</vt:lpstr>
      <vt:lpstr>2.1   物证“真实性”之审查</vt:lpstr>
      <vt:lpstr>2.2证人证言“真实性”之审查</vt:lpstr>
      <vt:lpstr>2.3鉴定意见“真实性”之审查</vt:lpstr>
      <vt:lpstr>2.4小结</vt:lpstr>
      <vt:lpstr>幻灯片 10</vt:lpstr>
      <vt:lpstr>3.非法证据排除的适用</vt:lpstr>
      <vt:lpstr>3.1非法证据的概念</vt:lpstr>
      <vt:lpstr>3.2非法证据适用的范围</vt:lpstr>
      <vt:lpstr>幻灯片 14</vt:lpstr>
      <vt:lpstr>幻灯片 15</vt:lpstr>
      <vt:lpstr>    3.3非法证据排除规则对侦查工作的影响 </vt:lpstr>
      <vt:lpstr>结   语</vt:lpstr>
      <vt:lpstr>Thanks</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生机·绿色主题PPT模板</dc:title>
  <dc:creator>Andy Guo</dc:creator>
  <cp:lastModifiedBy>hp</cp:lastModifiedBy>
  <cp:revision>110</cp:revision>
  <dcterms:created xsi:type="dcterms:W3CDTF">2012-08-25T15:55:10Z</dcterms:created>
  <dcterms:modified xsi:type="dcterms:W3CDTF">2012-10-22T05:38:09Z</dcterms:modified>
</cp:coreProperties>
</file>