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ED31247-4A4F-4B17-BC5C-E490F1E05FE3}" type="datetimeFigureOut">
              <a:rPr lang="zh-CN" altLang="en-US" smtClean="0"/>
              <a:pPr/>
              <a:t>2012/9/25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839AA34-86B6-4A1C-A6EB-EA629D735D3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inalawedu.com/web/23243/" TargetMode="External"/><Relationship Id="rId2" Type="http://schemas.openxmlformats.org/officeDocument/2006/relationships/hyperlink" Target="http://www.chinalawedu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ransparent.gif"/>
          <p:cNvPicPr>
            <a:picLocks noChangeAspect="1"/>
          </p:cNvPicPr>
          <p:nvPr/>
        </p:nvPicPr>
        <p:blipFill>
          <a:blip r:embed="rId2">
            <a:lum bright="31000"/>
          </a:blip>
          <a:stretch>
            <a:fillRect/>
          </a:stretch>
        </p:blipFill>
        <p:spPr>
          <a:xfrm>
            <a:off x="1428728" y="214290"/>
            <a:ext cx="6315736" cy="64294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1528772"/>
          </a:xfrm>
        </p:spPr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警察组织属性与警察行为的关系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852" y="1500174"/>
            <a:ext cx="6400800" cy="4643470"/>
          </a:xfrm>
        </p:spPr>
        <p:txBody>
          <a:bodyPr>
            <a:normAutofit/>
          </a:bodyPr>
          <a:lstStyle/>
          <a:p>
            <a:pPr marL="514350" indent="-514350" algn="l"/>
            <a:r>
              <a:rPr lang="zh-CN" altLang="en-US" b="1" dirty="0" smtClean="0">
                <a:solidFill>
                  <a:srgbClr val="00B050"/>
                </a:solidFill>
              </a:rPr>
              <a:t>警察的组织属性：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zh-CN" altLang="en-US" b="1" dirty="0" smtClean="0">
                <a:solidFill>
                  <a:srgbClr val="00B050"/>
                </a:solidFill>
              </a:rPr>
              <a:t>权威性和独占性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zh-CN" altLang="en-US" b="1" dirty="0" smtClean="0">
                <a:solidFill>
                  <a:srgbClr val="00B050"/>
                </a:solidFill>
              </a:rPr>
              <a:t>广泛性和复杂性</a:t>
            </a:r>
            <a:endParaRPr lang="en-US" altLang="zh-CN" b="1" dirty="0">
              <a:solidFill>
                <a:srgbClr val="00B05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zh-CN" altLang="en-US" b="1" dirty="0" smtClean="0">
                <a:solidFill>
                  <a:srgbClr val="00B050"/>
                </a:solidFill>
              </a:rPr>
              <a:t>政治性和阶级性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zh-CN" altLang="en-US" b="1" dirty="0">
                <a:solidFill>
                  <a:srgbClr val="00B050"/>
                </a:solidFill>
              </a:rPr>
              <a:t>治安行政</a:t>
            </a:r>
            <a:r>
              <a:rPr lang="zh-CN" altLang="en-US" b="1" dirty="0" smtClean="0">
                <a:solidFill>
                  <a:srgbClr val="00B050"/>
                </a:solidFill>
              </a:rPr>
              <a:t>性和刑事执法性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zh-CN" altLang="en-US" b="1" dirty="0" smtClean="0">
                <a:solidFill>
                  <a:srgbClr val="00B050"/>
                </a:solidFill>
              </a:rPr>
              <a:t>公共服务性和非盈利性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人民警察警歌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 smtClean="0"/>
              <a:t>人民警察，祖国的金盾， </a:t>
            </a:r>
          </a:p>
          <a:p>
            <a:r>
              <a:rPr lang="zh-CN" altLang="en-US" dirty="0" smtClean="0"/>
              <a:t>　　东西南北，写满了光荣； 人民警察，平安的长城， </a:t>
            </a:r>
          </a:p>
          <a:p>
            <a:pPr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      春夏秋冬，护卫着安宁。 情系城乡，爱洒边境， </a:t>
            </a:r>
          </a:p>
          <a:p>
            <a:r>
              <a:rPr lang="zh-CN" altLang="en-US" dirty="0" smtClean="0"/>
              <a:t>　　英勇善战，服务人民， 忠诚捍卫法律的尊严， </a:t>
            </a:r>
          </a:p>
          <a:p>
            <a:r>
              <a:rPr lang="zh-CN" altLang="en-US" dirty="0" smtClean="0"/>
              <a:t>　　热血描绘和谐的美景。 征途回响着时代的召唤</a:t>
            </a:r>
            <a:r>
              <a:rPr lang="en-US" altLang="zh-CN" dirty="0" smtClean="0"/>
              <a:t>, </a:t>
            </a:r>
          </a:p>
          <a:p>
            <a:r>
              <a:rPr lang="zh-CN" altLang="en-US" dirty="0" smtClean="0"/>
              <a:t>　　大地激荡着我们的豪情！ 忠诚捍卫法律的尊严， </a:t>
            </a:r>
          </a:p>
          <a:p>
            <a:r>
              <a:rPr lang="zh-CN" altLang="en-US" dirty="0" smtClean="0"/>
              <a:t>　　热血描绘和谐的美景。 征途上回响着时代的召唤</a:t>
            </a:r>
            <a:r>
              <a:rPr lang="en-US" altLang="zh-CN" dirty="0" smtClean="0"/>
              <a:t>, </a:t>
            </a:r>
          </a:p>
          <a:p>
            <a:r>
              <a:rPr lang="zh-CN" altLang="en-US" dirty="0" smtClean="0"/>
              <a:t>　　大地上激荡着 激荡着我们的豪情！</a:t>
            </a:r>
            <a:r>
              <a:rPr lang="en-US" altLang="zh-CN" baseline="30000" dirty="0" smtClean="0"/>
              <a:t>[1]</a:t>
            </a:r>
            <a:endParaRPr lang="zh-CN" altLang="en-US" dirty="0"/>
          </a:p>
        </p:txBody>
      </p:sp>
    </p:spTree>
  </p:cSld>
  <p:clrMapOvr>
    <a:masterClrMapping/>
  </p:clrMapOvr>
  <p:transition>
    <p:dissolve/>
    <p:sndAc>
      <p:stSnd>
        <p:snd r:embed="rId2" name="explode.wav" builtIn="1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/>
              <a:t>重点讨论：治安行政性和刑事执法性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　</a:t>
            </a:r>
            <a:r>
              <a:rPr lang="en-US" altLang="zh-CN" dirty="0" smtClean="0"/>
              <a:t>1.</a:t>
            </a:r>
            <a:r>
              <a:rPr lang="zh-CN" altLang="en-US" dirty="0" smtClean="0"/>
              <a:t>公安机关是国家治安行政机关 　　在我国，公安机关是国务院和各级人民政府领导下的行政职能部门，是国家行政机关的重要组成部分。但公安机关不同于普通的行政机关，它是掌管社会治安，行使国家治安管理权的专门机关。 　　公安机关的作用极其重要，涉及社会秩序、国家安全、人民民主专政政权的巩固和社会主义建设事业顺利进行的大局。与此相适应，国家赋予公安机关以不同于普通行政机关的各种强制手段，以完成公安机关所担负的治安管理的职能，同时也使公安机关成为国家其他行政管理活动的坚强后盾。 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 builtIn="1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45719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000108"/>
            <a:ext cx="8686800" cy="5080017"/>
          </a:xfrm>
        </p:spPr>
        <p:txBody>
          <a:bodyPr/>
          <a:lstStyle/>
          <a:p>
            <a:r>
              <a:rPr lang="en-US" altLang="zh-CN" dirty="0" smtClean="0"/>
              <a:t>2.</a:t>
            </a:r>
            <a:r>
              <a:rPr lang="zh-CN" altLang="en-US" dirty="0" smtClean="0"/>
              <a:t>公安机关是国家刑事执法机关 　　我国的公安机关不同于其他国家的警察机关。我国的公安机关不单纯属于行政执法机关，而是兼有刑事执法职能的行政机关。根据我国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宪法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刑事诉讼法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的规定，公安机关在刑事诉讼中承担侦查和执行刑罚的职能，与人民检察院和人民法院分工负责、互相配合、互相制约，共同完成惩罚犯罪的任务，因而公安机关又是我国刑事司法体系的重要组成部分，是国家的刑事执法机关。 </a:t>
            </a:r>
            <a:endParaRPr lang="zh-CN" altLang="en-US" dirty="0"/>
          </a:p>
        </p:txBody>
      </p:sp>
    </p:spTree>
  </p:cSld>
  <p:clrMapOvr>
    <a:masterClrMapping/>
  </p:clrMapOvr>
  <p:transition>
    <p:sndAc>
      <p:stSnd>
        <p:snd r:embed="rId2" name="camera.wav" builtIn="1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最近刑事案件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成都市公安局向媒体通报了自去年</a:t>
            </a:r>
            <a:r>
              <a:rPr lang="en-US" altLang="zh-CN" dirty="0" smtClean="0"/>
              <a:t>8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22</a:t>
            </a:r>
            <a:r>
              <a:rPr lang="zh-CN" altLang="en-US" dirty="0" smtClean="0"/>
              <a:t>日公安部在全国部署开展“打四黑除四害”专项行动以来成都取得的战况：一年来，</a:t>
            </a:r>
            <a:r>
              <a:rPr lang="zh-CN" altLang="en-US" u="sng" dirty="0" smtClean="0"/>
              <a:t>成都警方</a:t>
            </a:r>
            <a:r>
              <a:rPr lang="zh-CN" altLang="en-US" dirty="0" smtClean="0"/>
              <a:t>共计接报群众举报“四黑四害”线索</a:t>
            </a:r>
            <a:r>
              <a:rPr lang="en-US" altLang="zh-CN" dirty="0" smtClean="0"/>
              <a:t>10393</a:t>
            </a:r>
            <a:r>
              <a:rPr lang="zh-CN" altLang="en-US" dirty="0" smtClean="0"/>
              <a:t>条，共计破获刑事案件</a:t>
            </a:r>
            <a:r>
              <a:rPr lang="en-US" altLang="zh-CN" dirty="0" smtClean="0"/>
              <a:t>2612</a:t>
            </a:r>
            <a:r>
              <a:rPr lang="zh-CN" altLang="en-US" dirty="0" smtClean="0"/>
              <a:t>件，刑事拘留</a:t>
            </a:r>
            <a:r>
              <a:rPr lang="en-US" altLang="zh-CN" dirty="0" smtClean="0"/>
              <a:t>1458</a:t>
            </a:r>
            <a:r>
              <a:rPr lang="zh-CN" altLang="en-US" dirty="0" smtClean="0"/>
              <a:t>人，逮捕</a:t>
            </a:r>
            <a:r>
              <a:rPr lang="en-US" altLang="zh-CN" dirty="0" smtClean="0"/>
              <a:t>1077</a:t>
            </a:r>
            <a:r>
              <a:rPr lang="zh-CN" altLang="en-US" dirty="0" smtClean="0"/>
              <a:t>人，查处治安案件</a:t>
            </a:r>
            <a:r>
              <a:rPr lang="en-US" altLang="zh-CN" dirty="0" smtClean="0"/>
              <a:t>2448</a:t>
            </a:r>
            <a:r>
              <a:rPr lang="zh-CN" altLang="en-US" dirty="0" smtClean="0"/>
              <a:t>件，治安拘留</a:t>
            </a:r>
            <a:r>
              <a:rPr lang="en-US" altLang="zh-CN" dirty="0" smtClean="0"/>
              <a:t>1512</a:t>
            </a:r>
            <a:r>
              <a:rPr lang="zh-CN" altLang="en-US" dirty="0" smtClean="0"/>
              <a:t>人，捣毁黑作坊、黑窝点、黑工厂、黑市场共计</a:t>
            </a:r>
            <a:r>
              <a:rPr lang="en-US" altLang="zh-CN" dirty="0" smtClean="0"/>
              <a:t>167</a:t>
            </a:r>
            <a:r>
              <a:rPr lang="zh-CN" altLang="en-US" dirty="0" smtClean="0"/>
              <a:t>个，查没收缴制造假劣商品原料</a:t>
            </a:r>
            <a:r>
              <a:rPr lang="en-US" altLang="zh-CN" dirty="0" smtClean="0"/>
              <a:t>6.6</a:t>
            </a:r>
            <a:r>
              <a:rPr lang="zh-CN" altLang="en-US" dirty="0" smtClean="0"/>
              <a:t>吨，缴获各类假冒伪劣商品价值合计</a:t>
            </a:r>
            <a:r>
              <a:rPr lang="en-US" altLang="zh-CN" dirty="0" smtClean="0"/>
              <a:t>670</a:t>
            </a:r>
            <a:r>
              <a:rPr lang="zh-CN" altLang="en-US" dirty="0" smtClean="0"/>
              <a:t>万余元。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4282" y="0"/>
            <a:ext cx="8686800" cy="45719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500042"/>
            <a:ext cx="8686800" cy="5597533"/>
          </a:xfrm>
        </p:spPr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两男子为发财挺而走险，从越南疯狂走私毒品入境达</a:t>
            </a:r>
            <a:r>
              <a:rPr lang="en-US" altLang="zh-CN" dirty="0" smtClean="0"/>
              <a:t>57.2</a:t>
            </a:r>
            <a:r>
              <a:rPr lang="zh-CN" altLang="en-US" dirty="0" smtClean="0"/>
              <a:t>克。然而法网恢恢，这两男子发财梦断，换来的是</a:t>
            </a:r>
            <a:r>
              <a:rPr lang="zh-CN" altLang="en-US" dirty="0" smtClean="0">
                <a:hlinkClick r:id="rId2" tooltip="法律"/>
              </a:rPr>
              <a:t>法律</a:t>
            </a:r>
            <a:r>
              <a:rPr lang="zh-CN" altLang="en-US" dirty="0" smtClean="0"/>
              <a:t>的严惩。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</a:t>
            </a:r>
            <a:r>
              <a:rPr lang="en-US" altLang="zh-CN" dirty="0" smtClean="0"/>
              <a:t>24</a:t>
            </a:r>
            <a:r>
              <a:rPr lang="zh-CN" altLang="en-US" dirty="0" smtClean="0"/>
              <a:t>日，广西靖西县人</a:t>
            </a:r>
            <a:r>
              <a:rPr lang="zh-CN" altLang="en-US" dirty="0" smtClean="0">
                <a:hlinkClick r:id="rId3" tooltip="民法"/>
              </a:rPr>
              <a:t>民法</a:t>
            </a:r>
            <a:r>
              <a:rPr lang="zh-CN" altLang="en-US" dirty="0" smtClean="0"/>
              <a:t>院审结了这一起走私毒品案件，被告人赵克周、莫虎两人犯罪因犯走私毒品罪均被法院判处有期徒刑十五年，剥夺政治权利三年。</a:t>
            </a:r>
          </a:p>
          <a:p>
            <a:r>
              <a:rPr lang="zh-CN" altLang="en-US" dirty="0" smtClean="0"/>
              <a:t>　　赵克周、莫虎是广西平南县，</a:t>
            </a:r>
            <a:r>
              <a:rPr lang="en-US" altLang="zh-CN" dirty="0" smtClean="0"/>
              <a:t>2012</a:t>
            </a:r>
            <a:r>
              <a:rPr lang="zh-CN" altLang="en-US" dirty="0" smtClean="0"/>
              <a:t>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r>
              <a:rPr lang="en-US" altLang="zh-CN" dirty="0" smtClean="0"/>
              <a:t>7</a:t>
            </a:r>
            <a:r>
              <a:rPr lang="zh-CN" altLang="en-US" dirty="0" smtClean="0"/>
              <a:t>日，两人共谋前往越南购买毒品海洛因进入我国境内，当日便一起从平南县来到靖西县城，当晚莫虎将毒资人民币</a:t>
            </a:r>
            <a:r>
              <a:rPr lang="en-US" altLang="zh-CN" dirty="0" smtClean="0"/>
              <a:t>33000</a:t>
            </a:r>
            <a:r>
              <a:rPr lang="zh-CN" altLang="en-US" dirty="0" smtClean="0"/>
              <a:t>元交给赵克周。次日早上，赵、莫两人乘坐出租车前往中越边境，由莫虎下车在附近望风等候，赵克周徒步经便道进入越南境内购买毒品海洛因。买到毒品后，两人乘车返回靖西县城。途中，当车行至边防检查站附近时，赵克周为躲避武警检查，携带毒品下车绕道步行，但仍被边防武警查获，并当场缴获毒品海洛因可疑物</a:t>
            </a:r>
            <a:r>
              <a:rPr lang="en-US" altLang="zh-CN" dirty="0" smtClean="0"/>
              <a:t>2</a:t>
            </a:r>
            <a:r>
              <a:rPr lang="zh-CN" altLang="en-US" dirty="0" smtClean="0"/>
              <a:t>小包，莫虎随后在落网。两小包毒品海洛因可疑物净重共</a:t>
            </a:r>
            <a:r>
              <a:rPr lang="en-US" altLang="zh-CN" dirty="0" smtClean="0"/>
              <a:t>57.2</a:t>
            </a:r>
            <a:r>
              <a:rPr lang="zh-CN" altLang="en-US" smtClean="0"/>
              <a:t>克，经鉴定为毒品海洛因。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73</TotalTime>
  <Words>247</Words>
  <Application>Microsoft Office PowerPoint</Application>
  <PresentationFormat>全屏显示(4:3)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跋涉</vt:lpstr>
      <vt:lpstr>警察组织属性与警察行为的关系</vt:lpstr>
      <vt:lpstr>人民警察警歌</vt:lpstr>
      <vt:lpstr>重点讨论：治安行政性和刑事执法性</vt:lpstr>
      <vt:lpstr>幻灯片 4</vt:lpstr>
      <vt:lpstr>最近刑事案件</vt:lpstr>
      <vt:lpstr>幻灯片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警察组织属性与警察行为的关系</dc:title>
  <dc:creator>hp</dc:creator>
  <cp:lastModifiedBy>hp</cp:lastModifiedBy>
  <cp:revision>8</cp:revision>
  <dcterms:created xsi:type="dcterms:W3CDTF">2012-09-25T13:21:51Z</dcterms:created>
  <dcterms:modified xsi:type="dcterms:W3CDTF">2012-09-25T14:48:32Z</dcterms:modified>
</cp:coreProperties>
</file>