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2" r:id="rId3"/>
    <p:sldId id="257" r:id="rId4"/>
    <p:sldId id="265" r:id="rId5"/>
    <p:sldId id="258" r:id="rId6"/>
    <p:sldId id="266" r:id="rId7"/>
    <p:sldId id="259" r:id="rId8"/>
    <p:sldId id="267" r:id="rId9"/>
    <p:sldId id="270" r:id="rId10"/>
    <p:sldId id="269" r:id="rId11"/>
    <p:sldId id="260" r:id="rId12"/>
    <p:sldId id="274" r:id="rId13"/>
    <p:sldId id="273" r:id="rId14"/>
    <p:sldId id="271"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0A8954-2B97-417E-9D39-4695D7766EF6}"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zh-CN" altLang="en-US"/>
        </a:p>
      </dgm:t>
    </dgm:pt>
    <dgm:pt modelId="{6791CE87-6FF1-418D-90C3-1A4062F7F1F2}">
      <dgm:prSet phldrT="[文本]"/>
      <dgm:spPr/>
      <dgm:t>
        <a:bodyPr/>
        <a:lstStyle/>
        <a:p>
          <a:r>
            <a:rPr lang="zh-CN" altLang="en-US" dirty="0" smtClean="0"/>
            <a:t>简单性</a:t>
          </a:r>
          <a:endParaRPr lang="zh-CN" altLang="en-US" dirty="0"/>
        </a:p>
      </dgm:t>
    </dgm:pt>
    <dgm:pt modelId="{DCE889E4-E8E5-4D5A-A4EE-CED382B17C11}" type="parTrans" cxnId="{5FEDD44F-716F-407A-A595-7DDE7FD84793}">
      <dgm:prSet/>
      <dgm:spPr/>
      <dgm:t>
        <a:bodyPr/>
        <a:lstStyle/>
        <a:p>
          <a:endParaRPr lang="zh-CN" altLang="en-US"/>
        </a:p>
      </dgm:t>
    </dgm:pt>
    <dgm:pt modelId="{D373DE54-D47B-4163-961C-4CA3B18A1963}" type="sibTrans" cxnId="{5FEDD44F-716F-407A-A595-7DDE7FD84793}">
      <dgm:prSet/>
      <dgm:spPr/>
      <dgm:t>
        <a:bodyPr/>
        <a:lstStyle/>
        <a:p>
          <a:endParaRPr lang="zh-CN" altLang="en-US"/>
        </a:p>
      </dgm:t>
    </dgm:pt>
    <dgm:pt modelId="{045F0E28-B8C3-45D5-8D6D-3AF3183A30EA}">
      <dgm:prSet phldrT="[文本]"/>
      <dgm:spPr/>
      <dgm:t>
        <a:bodyPr/>
        <a:lstStyle/>
        <a:p>
          <a:r>
            <a:rPr lang="zh-CN" altLang="en-US" dirty="0" smtClean="0"/>
            <a:t>精确性</a:t>
          </a:r>
          <a:endParaRPr lang="zh-CN" altLang="en-US" dirty="0"/>
        </a:p>
      </dgm:t>
    </dgm:pt>
    <dgm:pt modelId="{53EBBE03-E1B2-49BB-9891-7E8533749E5B}" type="parTrans" cxnId="{81DA8A2D-5BD5-448C-81DB-C7CB8597098A}">
      <dgm:prSet/>
      <dgm:spPr/>
      <dgm:t>
        <a:bodyPr/>
        <a:lstStyle/>
        <a:p>
          <a:endParaRPr lang="zh-CN" altLang="en-US"/>
        </a:p>
      </dgm:t>
    </dgm:pt>
    <dgm:pt modelId="{950DD003-E421-455C-8263-529CC19A1EDB}" type="sibTrans" cxnId="{81DA8A2D-5BD5-448C-81DB-C7CB8597098A}">
      <dgm:prSet/>
      <dgm:spPr/>
      <dgm:t>
        <a:bodyPr/>
        <a:lstStyle/>
        <a:p>
          <a:endParaRPr lang="zh-CN" altLang="en-US"/>
        </a:p>
      </dgm:t>
    </dgm:pt>
    <dgm:pt modelId="{E4C18915-5C85-4F64-8437-29D4BE88CED2}">
      <dgm:prSet phldrT="[文本]"/>
      <dgm:spPr/>
      <dgm:t>
        <a:bodyPr/>
        <a:lstStyle/>
        <a:p>
          <a:r>
            <a:rPr lang="zh-CN" altLang="en-US" dirty="0" smtClean="0"/>
            <a:t>专业性</a:t>
          </a:r>
          <a:endParaRPr lang="zh-CN" altLang="en-US" dirty="0"/>
        </a:p>
      </dgm:t>
    </dgm:pt>
    <dgm:pt modelId="{6B6B549C-BD9A-4506-AB51-B202E4AB27CC}" type="parTrans" cxnId="{9F63B5F7-3AC9-4477-A7A6-6F0CB0E95D0F}">
      <dgm:prSet/>
      <dgm:spPr/>
      <dgm:t>
        <a:bodyPr/>
        <a:lstStyle/>
        <a:p>
          <a:endParaRPr lang="zh-CN" altLang="en-US"/>
        </a:p>
      </dgm:t>
    </dgm:pt>
    <dgm:pt modelId="{27F3662D-1EE1-4340-9A97-E8133F5D11C3}" type="sibTrans" cxnId="{9F63B5F7-3AC9-4477-A7A6-6F0CB0E95D0F}">
      <dgm:prSet/>
      <dgm:spPr/>
      <dgm:t>
        <a:bodyPr/>
        <a:lstStyle/>
        <a:p>
          <a:endParaRPr lang="zh-CN" altLang="en-US"/>
        </a:p>
      </dgm:t>
    </dgm:pt>
    <dgm:pt modelId="{55657000-D665-4BC1-A371-F2A42B530785}">
      <dgm:prSet phldrT="[文本]"/>
      <dgm:spPr/>
      <dgm:t>
        <a:bodyPr/>
        <a:lstStyle/>
        <a:p>
          <a:r>
            <a:rPr lang="zh-CN" altLang="en-US" dirty="0" smtClean="0"/>
            <a:t>经验型</a:t>
          </a:r>
          <a:endParaRPr lang="zh-CN" altLang="en-US" dirty="0"/>
        </a:p>
      </dgm:t>
    </dgm:pt>
    <dgm:pt modelId="{AAB838FA-CE56-4560-849D-2188F6E8555A}" type="parTrans" cxnId="{F8751D9D-66D8-4F17-8606-DD0232618718}">
      <dgm:prSet/>
      <dgm:spPr/>
      <dgm:t>
        <a:bodyPr/>
        <a:lstStyle/>
        <a:p>
          <a:endParaRPr lang="zh-CN" altLang="en-US"/>
        </a:p>
      </dgm:t>
    </dgm:pt>
    <dgm:pt modelId="{C4C04757-B084-4F39-9C21-063E57DE7A64}" type="sibTrans" cxnId="{F8751D9D-66D8-4F17-8606-DD0232618718}">
      <dgm:prSet/>
      <dgm:spPr/>
      <dgm:t>
        <a:bodyPr/>
        <a:lstStyle/>
        <a:p>
          <a:endParaRPr lang="zh-CN" altLang="en-US"/>
        </a:p>
      </dgm:t>
    </dgm:pt>
    <dgm:pt modelId="{0FCC5DD9-E286-433B-93A7-91E1D0789ED3}">
      <dgm:prSet phldrT="[文本]"/>
      <dgm:spPr/>
      <dgm:t>
        <a:bodyPr/>
        <a:lstStyle/>
        <a:p>
          <a:r>
            <a:rPr lang="zh-CN" altLang="en-US" dirty="0" smtClean="0"/>
            <a:t>统一性</a:t>
          </a:r>
          <a:endParaRPr lang="zh-CN" altLang="en-US" dirty="0"/>
        </a:p>
      </dgm:t>
    </dgm:pt>
    <dgm:pt modelId="{4CA7A4CE-4C81-4A0C-9E27-C27006AE116E}" type="parTrans" cxnId="{9D39228E-3072-4E35-B552-C86EC6C4397D}">
      <dgm:prSet/>
      <dgm:spPr/>
      <dgm:t>
        <a:bodyPr/>
        <a:lstStyle/>
        <a:p>
          <a:endParaRPr lang="zh-CN" altLang="en-US"/>
        </a:p>
      </dgm:t>
    </dgm:pt>
    <dgm:pt modelId="{EEC07370-0CA9-4A83-95E0-4B6C5C805B1B}" type="sibTrans" cxnId="{9D39228E-3072-4E35-B552-C86EC6C4397D}">
      <dgm:prSet/>
      <dgm:spPr/>
      <dgm:t>
        <a:bodyPr/>
        <a:lstStyle/>
        <a:p>
          <a:endParaRPr lang="zh-CN" altLang="en-US"/>
        </a:p>
      </dgm:t>
    </dgm:pt>
    <dgm:pt modelId="{EE05CFE4-EB8F-426D-B70E-89363326F9D2}">
      <dgm:prSet phldrT="[文本]"/>
      <dgm:spPr/>
      <dgm:t>
        <a:bodyPr/>
        <a:lstStyle/>
        <a:p>
          <a:r>
            <a:rPr lang="zh-CN" altLang="en-US" dirty="0" smtClean="0"/>
            <a:t>动态性</a:t>
          </a:r>
          <a:endParaRPr lang="zh-CN" altLang="en-US" dirty="0"/>
        </a:p>
      </dgm:t>
    </dgm:pt>
    <dgm:pt modelId="{74AB830B-1FBA-4BB3-AC3F-83D82DD90A01}" type="parTrans" cxnId="{4821EB2C-2B4D-4C86-B47B-5A41A6BD0A01}">
      <dgm:prSet/>
      <dgm:spPr/>
      <dgm:t>
        <a:bodyPr/>
        <a:lstStyle/>
        <a:p>
          <a:endParaRPr lang="zh-CN" altLang="en-US"/>
        </a:p>
      </dgm:t>
    </dgm:pt>
    <dgm:pt modelId="{9017F996-FBD2-41F9-A8C8-3149A279B0AC}" type="sibTrans" cxnId="{4821EB2C-2B4D-4C86-B47B-5A41A6BD0A01}">
      <dgm:prSet/>
      <dgm:spPr/>
      <dgm:t>
        <a:bodyPr/>
        <a:lstStyle/>
        <a:p>
          <a:endParaRPr lang="zh-CN" altLang="en-US"/>
        </a:p>
      </dgm:t>
    </dgm:pt>
    <dgm:pt modelId="{DE592A63-A2DB-4E50-99C8-F3AB1EDBFCF3}" type="pres">
      <dgm:prSet presAssocID="{AB0A8954-2B97-417E-9D39-4695D7766EF6}" presName="cycle" presStyleCnt="0">
        <dgm:presLayoutVars>
          <dgm:dir/>
          <dgm:resizeHandles val="exact"/>
        </dgm:presLayoutVars>
      </dgm:prSet>
      <dgm:spPr/>
      <dgm:t>
        <a:bodyPr/>
        <a:lstStyle/>
        <a:p>
          <a:endParaRPr lang="zh-CN" altLang="en-US"/>
        </a:p>
      </dgm:t>
    </dgm:pt>
    <dgm:pt modelId="{3A48D600-119B-487A-AB56-C478F5CEDC1D}" type="pres">
      <dgm:prSet presAssocID="{6791CE87-6FF1-418D-90C3-1A4062F7F1F2}" presName="node" presStyleLbl="node1" presStyleIdx="0" presStyleCnt="6">
        <dgm:presLayoutVars>
          <dgm:bulletEnabled val="1"/>
        </dgm:presLayoutVars>
      </dgm:prSet>
      <dgm:spPr/>
      <dgm:t>
        <a:bodyPr/>
        <a:lstStyle/>
        <a:p>
          <a:endParaRPr lang="zh-CN" altLang="en-US"/>
        </a:p>
      </dgm:t>
    </dgm:pt>
    <dgm:pt modelId="{8DFAA4C8-6C8A-44FB-89ED-310C051407EC}" type="pres">
      <dgm:prSet presAssocID="{6791CE87-6FF1-418D-90C3-1A4062F7F1F2}" presName="spNode" presStyleCnt="0"/>
      <dgm:spPr/>
    </dgm:pt>
    <dgm:pt modelId="{E7E1A866-2931-438C-BE6B-C27002AA0004}" type="pres">
      <dgm:prSet presAssocID="{D373DE54-D47B-4163-961C-4CA3B18A1963}" presName="sibTrans" presStyleLbl="sibTrans1D1" presStyleIdx="0" presStyleCnt="6"/>
      <dgm:spPr/>
      <dgm:t>
        <a:bodyPr/>
        <a:lstStyle/>
        <a:p>
          <a:endParaRPr lang="zh-CN" altLang="en-US"/>
        </a:p>
      </dgm:t>
    </dgm:pt>
    <dgm:pt modelId="{594544B2-D9CB-4E8E-852C-23329F713C99}" type="pres">
      <dgm:prSet presAssocID="{045F0E28-B8C3-45D5-8D6D-3AF3183A30EA}" presName="node" presStyleLbl="node1" presStyleIdx="1" presStyleCnt="6">
        <dgm:presLayoutVars>
          <dgm:bulletEnabled val="1"/>
        </dgm:presLayoutVars>
      </dgm:prSet>
      <dgm:spPr/>
      <dgm:t>
        <a:bodyPr/>
        <a:lstStyle/>
        <a:p>
          <a:endParaRPr lang="zh-CN" altLang="en-US"/>
        </a:p>
      </dgm:t>
    </dgm:pt>
    <dgm:pt modelId="{6DBEA5B6-8EB8-4670-B9AB-2A0BC658C5B4}" type="pres">
      <dgm:prSet presAssocID="{045F0E28-B8C3-45D5-8D6D-3AF3183A30EA}" presName="spNode" presStyleCnt="0"/>
      <dgm:spPr/>
    </dgm:pt>
    <dgm:pt modelId="{436FBC9D-912E-49A6-9FA5-EBBA5D9B25A5}" type="pres">
      <dgm:prSet presAssocID="{950DD003-E421-455C-8263-529CC19A1EDB}" presName="sibTrans" presStyleLbl="sibTrans1D1" presStyleIdx="1" presStyleCnt="6"/>
      <dgm:spPr/>
      <dgm:t>
        <a:bodyPr/>
        <a:lstStyle/>
        <a:p>
          <a:endParaRPr lang="zh-CN" altLang="en-US"/>
        </a:p>
      </dgm:t>
    </dgm:pt>
    <dgm:pt modelId="{7D788980-837D-4351-94B1-A038DCEA4024}" type="pres">
      <dgm:prSet presAssocID="{E4C18915-5C85-4F64-8437-29D4BE88CED2}" presName="node" presStyleLbl="node1" presStyleIdx="2" presStyleCnt="6">
        <dgm:presLayoutVars>
          <dgm:bulletEnabled val="1"/>
        </dgm:presLayoutVars>
      </dgm:prSet>
      <dgm:spPr/>
      <dgm:t>
        <a:bodyPr/>
        <a:lstStyle/>
        <a:p>
          <a:endParaRPr lang="zh-CN" altLang="en-US"/>
        </a:p>
      </dgm:t>
    </dgm:pt>
    <dgm:pt modelId="{5D16CEC1-8479-4AEA-8EFE-3DEB9C91AA49}" type="pres">
      <dgm:prSet presAssocID="{E4C18915-5C85-4F64-8437-29D4BE88CED2}" presName="spNode" presStyleCnt="0"/>
      <dgm:spPr/>
    </dgm:pt>
    <dgm:pt modelId="{3B3B3591-F636-462E-B6D2-0C5D97A06101}" type="pres">
      <dgm:prSet presAssocID="{27F3662D-1EE1-4340-9A97-E8133F5D11C3}" presName="sibTrans" presStyleLbl="sibTrans1D1" presStyleIdx="2" presStyleCnt="6"/>
      <dgm:spPr/>
      <dgm:t>
        <a:bodyPr/>
        <a:lstStyle/>
        <a:p>
          <a:endParaRPr lang="zh-CN" altLang="en-US"/>
        </a:p>
      </dgm:t>
    </dgm:pt>
    <dgm:pt modelId="{4C5578A6-9386-42C2-B450-0ACDFCA81111}" type="pres">
      <dgm:prSet presAssocID="{55657000-D665-4BC1-A371-F2A42B530785}" presName="node" presStyleLbl="node1" presStyleIdx="3" presStyleCnt="6">
        <dgm:presLayoutVars>
          <dgm:bulletEnabled val="1"/>
        </dgm:presLayoutVars>
      </dgm:prSet>
      <dgm:spPr/>
      <dgm:t>
        <a:bodyPr/>
        <a:lstStyle/>
        <a:p>
          <a:endParaRPr lang="zh-CN" altLang="en-US"/>
        </a:p>
      </dgm:t>
    </dgm:pt>
    <dgm:pt modelId="{F68C9B6C-A1B3-4F78-A4BA-083841E5B125}" type="pres">
      <dgm:prSet presAssocID="{55657000-D665-4BC1-A371-F2A42B530785}" presName="spNode" presStyleCnt="0"/>
      <dgm:spPr/>
    </dgm:pt>
    <dgm:pt modelId="{906FA169-34BF-4A9E-87BE-7D0B9ED7DA49}" type="pres">
      <dgm:prSet presAssocID="{C4C04757-B084-4F39-9C21-063E57DE7A64}" presName="sibTrans" presStyleLbl="sibTrans1D1" presStyleIdx="3" presStyleCnt="6"/>
      <dgm:spPr/>
      <dgm:t>
        <a:bodyPr/>
        <a:lstStyle/>
        <a:p>
          <a:endParaRPr lang="zh-CN" altLang="en-US"/>
        </a:p>
      </dgm:t>
    </dgm:pt>
    <dgm:pt modelId="{237DACFF-A831-4F00-9FD9-89E12E700826}" type="pres">
      <dgm:prSet presAssocID="{0FCC5DD9-E286-433B-93A7-91E1D0789ED3}" presName="node" presStyleLbl="node1" presStyleIdx="4" presStyleCnt="6">
        <dgm:presLayoutVars>
          <dgm:bulletEnabled val="1"/>
        </dgm:presLayoutVars>
      </dgm:prSet>
      <dgm:spPr/>
      <dgm:t>
        <a:bodyPr/>
        <a:lstStyle/>
        <a:p>
          <a:endParaRPr lang="zh-CN" altLang="en-US"/>
        </a:p>
      </dgm:t>
    </dgm:pt>
    <dgm:pt modelId="{F4A4BE07-E747-4E69-BC6D-494280492AE9}" type="pres">
      <dgm:prSet presAssocID="{0FCC5DD9-E286-433B-93A7-91E1D0789ED3}" presName="spNode" presStyleCnt="0"/>
      <dgm:spPr/>
    </dgm:pt>
    <dgm:pt modelId="{7CB3E559-8B96-4B3D-A265-3A5E20CF00B9}" type="pres">
      <dgm:prSet presAssocID="{EEC07370-0CA9-4A83-95E0-4B6C5C805B1B}" presName="sibTrans" presStyleLbl="sibTrans1D1" presStyleIdx="4" presStyleCnt="6"/>
      <dgm:spPr/>
      <dgm:t>
        <a:bodyPr/>
        <a:lstStyle/>
        <a:p>
          <a:endParaRPr lang="zh-CN" altLang="en-US"/>
        </a:p>
      </dgm:t>
    </dgm:pt>
    <dgm:pt modelId="{0D898C45-5E0B-44CC-88A0-C63B396A98B0}" type="pres">
      <dgm:prSet presAssocID="{EE05CFE4-EB8F-426D-B70E-89363326F9D2}" presName="node" presStyleLbl="node1" presStyleIdx="5" presStyleCnt="6">
        <dgm:presLayoutVars>
          <dgm:bulletEnabled val="1"/>
        </dgm:presLayoutVars>
      </dgm:prSet>
      <dgm:spPr/>
      <dgm:t>
        <a:bodyPr/>
        <a:lstStyle/>
        <a:p>
          <a:endParaRPr lang="zh-CN" altLang="en-US"/>
        </a:p>
      </dgm:t>
    </dgm:pt>
    <dgm:pt modelId="{BE93AC6F-0A94-473D-8838-E4BA547583C6}" type="pres">
      <dgm:prSet presAssocID="{EE05CFE4-EB8F-426D-B70E-89363326F9D2}" presName="spNode" presStyleCnt="0"/>
      <dgm:spPr/>
    </dgm:pt>
    <dgm:pt modelId="{B5FAB5CE-BE7C-448F-9B2B-A8C4C057FF50}" type="pres">
      <dgm:prSet presAssocID="{9017F996-FBD2-41F9-A8C8-3149A279B0AC}" presName="sibTrans" presStyleLbl="sibTrans1D1" presStyleIdx="5" presStyleCnt="6"/>
      <dgm:spPr/>
      <dgm:t>
        <a:bodyPr/>
        <a:lstStyle/>
        <a:p>
          <a:endParaRPr lang="zh-CN" altLang="en-US"/>
        </a:p>
      </dgm:t>
    </dgm:pt>
  </dgm:ptLst>
  <dgm:cxnLst>
    <dgm:cxn modelId="{81DA8A2D-5BD5-448C-81DB-C7CB8597098A}" srcId="{AB0A8954-2B97-417E-9D39-4695D7766EF6}" destId="{045F0E28-B8C3-45D5-8D6D-3AF3183A30EA}" srcOrd="1" destOrd="0" parTransId="{53EBBE03-E1B2-49BB-9891-7E8533749E5B}" sibTransId="{950DD003-E421-455C-8263-529CC19A1EDB}"/>
    <dgm:cxn modelId="{9F63B5F7-3AC9-4477-A7A6-6F0CB0E95D0F}" srcId="{AB0A8954-2B97-417E-9D39-4695D7766EF6}" destId="{E4C18915-5C85-4F64-8437-29D4BE88CED2}" srcOrd="2" destOrd="0" parTransId="{6B6B549C-BD9A-4506-AB51-B202E4AB27CC}" sibTransId="{27F3662D-1EE1-4340-9A97-E8133F5D11C3}"/>
    <dgm:cxn modelId="{F1886A4C-6845-44AA-859A-44A615BBC24D}" type="presOf" srcId="{E4C18915-5C85-4F64-8437-29D4BE88CED2}" destId="{7D788980-837D-4351-94B1-A038DCEA4024}" srcOrd="0" destOrd="0" presId="urn:microsoft.com/office/officeart/2005/8/layout/cycle5"/>
    <dgm:cxn modelId="{1E586D34-7AFF-4C9E-9F49-BB5B3DB4E26A}" type="presOf" srcId="{EEC07370-0CA9-4A83-95E0-4B6C5C805B1B}" destId="{7CB3E559-8B96-4B3D-A265-3A5E20CF00B9}" srcOrd="0" destOrd="0" presId="urn:microsoft.com/office/officeart/2005/8/layout/cycle5"/>
    <dgm:cxn modelId="{9A64126D-7B73-425B-958E-583F4FE75089}" type="presOf" srcId="{9017F996-FBD2-41F9-A8C8-3149A279B0AC}" destId="{B5FAB5CE-BE7C-448F-9B2B-A8C4C057FF50}" srcOrd="0" destOrd="0" presId="urn:microsoft.com/office/officeart/2005/8/layout/cycle5"/>
    <dgm:cxn modelId="{54127A7C-B983-4381-B134-0B48C00F7A6C}" type="presOf" srcId="{AB0A8954-2B97-417E-9D39-4695D7766EF6}" destId="{DE592A63-A2DB-4E50-99C8-F3AB1EDBFCF3}" srcOrd="0" destOrd="0" presId="urn:microsoft.com/office/officeart/2005/8/layout/cycle5"/>
    <dgm:cxn modelId="{5FEDD44F-716F-407A-A595-7DDE7FD84793}" srcId="{AB0A8954-2B97-417E-9D39-4695D7766EF6}" destId="{6791CE87-6FF1-418D-90C3-1A4062F7F1F2}" srcOrd="0" destOrd="0" parTransId="{DCE889E4-E8E5-4D5A-A4EE-CED382B17C11}" sibTransId="{D373DE54-D47B-4163-961C-4CA3B18A1963}"/>
    <dgm:cxn modelId="{F61B8B86-A429-4FE3-A0D4-5F1D9A6E206D}" type="presOf" srcId="{C4C04757-B084-4F39-9C21-063E57DE7A64}" destId="{906FA169-34BF-4A9E-87BE-7D0B9ED7DA49}" srcOrd="0" destOrd="0" presId="urn:microsoft.com/office/officeart/2005/8/layout/cycle5"/>
    <dgm:cxn modelId="{B8B80668-60BC-4C72-96E5-9E81BC37A577}" type="presOf" srcId="{0FCC5DD9-E286-433B-93A7-91E1D0789ED3}" destId="{237DACFF-A831-4F00-9FD9-89E12E700826}" srcOrd="0" destOrd="0" presId="urn:microsoft.com/office/officeart/2005/8/layout/cycle5"/>
    <dgm:cxn modelId="{2171FDB4-FC6B-4F6E-865A-B01690CA8F94}" type="presOf" srcId="{55657000-D665-4BC1-A371-F2A42B530785}" destId="{4C5578A6-9386-42C2-B450-0ACDFCA81111}" srcOrd="0" destOrd="0" presId="urn:microsoft.com/office/officeart/2005/8/layout/cycle5"/>
    <dgm:cxn modelId="{9D39228E-3072-4E35-B552-C86EC6C4397D}" srcId="{AB0A8954-2B97-417E-9D39-4695D7766EF6}" destId="{0FCC5DD9-E286-433B-93A7-91E1D0789ED3}" srcOrd="4" destOrd="0" parTransId="{4CA7A4CE-4C81-4A0C-9E27-C27006AE116E}" sibTransId="{EEC07370-0CA9-4A83-95E0-4B6C5C805B1B}"/>
    <dgm:cxn modelId="{21063E0E-30BC-4135-AB7A-477C25F69E6E}" type="presOf" srcId="{27F3662D-1EE1-4340-9A97-E8133F5D11C3}" destId="{3B3B3591-F636-462E-B6D2-0C5D97A06101}" srcOrd="0" destOrd="0" presId="urn:microsoft.com/office/officeart/2005/8/layout/cycle5"/>
    <dgm:cxn modelId="{30ACD094-7789-4BF9-9014-421758613039}" type="presOf" srcId="{D373DE54-D47B-4163-961C-4CA3B18A1963}" destId="{E7E1A866-2931-438C-BE6B-C27002AA0004}" srcOrd="0" destOrd="0" presId="urn:microsoft.com/office/officeart/2005/8/layout/cycle5"/>
    <dgm:cxn modelId="{7A04B7B9-F6AC-4717-84DF-D112C5CEEEB5}" type="presOf" srcId="{6791CE87-6FF1-418D-90C3-1A4062F7F1F2}" destId="{3A48D600-119B-487A-AB56-C478F5CEDC1D}" srcOrd="0" destOrd="0" presId="urn:microsoft.com/office/officeart/2005/8/layout/cycle5"/>
    <dgm:cxn modelId="{158B60CA-28FC-402B-A9D2-4EE7407A331C}" type="presOf" srcId="{045F0E28-B8C3-45D5-8D6D-3AF3183A30EA}" destId="{594544B2-D9CB-4E8E-852C-23329F713C99}" srcOrd="0" destOrd="0" presId="urn:microsoft.com/office/officeart/2005/8/layout/cycle5"/>
    <dgm:cxn modelId="{F8751D9D-66D8-4F17-8606-DD0232618718}" srcId="{AB0A8954-2B97-417E-9D39-4695D7766EF6}" destId="{55657000-D665-4BC1-A371-F2A42B530785}" srcOrd="3" destOrd="0" parTransId="{AAB838FA-CE56-4560-849D-2188F6E8555A}" sibTransId="{C4C04757-B084-4F39-9C21-063E57DE7A64}"/>
    <dgm:cxn modelId="{4821EB2C-2B4D-4C86-B47B-5A41A6BD0A01}" srcId="{AB0A8954-2B97-417E-9D39-4695D7766EF6}" destId="{EE05CFE4-EB8F-426D-B70E-89363326F9D2}" srcOrd="5" destOrd="0" parTransId="{74AB830B-1FBA-4BB3-AC3F-83D82DD90A01}" sibTransId="{9017F996-FBD2-41F9-A8C8-3149A279B0AC}"/>
    <dgm:cxn modelId="{075A9152-B009-4938-990F-78F1AC73BC29}" type="presOf" srcId="{950DD003-E421-455C-8263-529CC19A1EDB}" destId="{436FBC9D-912E-49A6-9FA5-EBBA5D9B25A5}" srcOrd="0" destOrd="0" presId="urn:microsoft.com/office/officeart/2005/8/layout/cycle5"/>
    <dgm:cxn modelId="{19F68796-2FA4-49AA-8C64-D405C43BBF2A}" type="presOf" srcId="{EE05CFE4-EB8F-426D-B70E-89363326F9D2}" destId="{0D898C45-5E0B-44CC-88A0-C63B396A98B0}" srcOrd="0" destOrd="0" presId="urn:microsoft.com/office/officeart/2005/8/layout/cycle5"/>
    <dgm:cxn modelId="{CCF7FDD9-C0C1-4EDD-AA34-FE5C1EBF3061}" type="presParOf" srcId="{DE592A63-A2DB-4E50-99C8-F3AB1EDBFCF3}" destId="{3A48D600-119B-487A-AB56-C478F5CEDC1D}" srcOrd="0" destOrd="0" presId="urn:microsoft.com/office/officeart/2005/8/layout/cycle5"/>
    <dgm:cxn modelId="{382BE7D4-3F08-4848-ADEA-7DA256EB7DB8}" type="presParOf" srcId="{DE592A63-A2DB-4E50-99C8-F3AB1EDBFCF3}" destId="{8DFAA4C8-6C8A-44FB-89ED-310C051407EC}" srcOrd="1" destOrd="0" presId="urn:microsoft.com/office/officeart/2005/8/layout/cycle5"/>
    <dgm:cxn modelId="{3C65C2FB-F98F-4D2B-B837-D06381AB430C}" type="presParOf" srcId="{DE592A63-A2DB-4E50-99C8-F3AB1EDBFCF3}" destId="{E7E1A866-2931-438C-BE6B-C27002AA0004}" srcOrd="2" destOrd="0" presId="urn:microsoft.com/office/officeart/2005/8/layout/cycle5"/>
    <dgm:cxn modelId="{DCCAF940-FC36-4E28-BA38-243AAFAC0B6E}" type="presParOf" srcId="{DE592A63-A2DB-4E50-99C8-F3AB1EDBFCF3}" destId="{594544B2-D9CB-4E8E-852C-23329F713C99}" srcOrd="3" destOrd="0" presId="urn:microsoft.com/office/officeart/2005/8/layout/cycle5"/>
    <dgm:cxn modelId="{53B9A458-693B-4B1B-8DD6-4EBD97F22C00}" type="presParOf" srcId="{DE592A63-A2DB-4E50-99C8-F3AB1EDBFCF3}" destId="{6DBEA5B6-8EB8-4670-B9AB-2A0BC658C5B4}" srcOrd="4" destOrd="0" presId="urn:microsoft.com/office/officeart/2005/8/layout/cycle5"/>
    <dgm:cxn modelId="{5829C001-DB12-4C13-96D1-A67C31321A49}" type="presParOf" srcId="{DE592A63-A2DB-4E50-99C8-F3AB1EDBFCF3}" destId="{436FBC9D-912E-49A6-9FA5-EBBA5D9B25A5}" srcOrd="5" destOrd="0" presId="urn:microsoft.com/office/officeart/2005/8/layout/cycle5"/>
    <dgm:cxn modelId="{D8592F42-BC88-44A0-9F0B-1BC1C6029657}" type="presParOf" srcId="{DE592A63-A2DB-4E50-99C8-F3AB1EDBFCF3}" destId="{7D788980-837D-4351-94B1-A038DCEA4024}" srcOrd="6" destOrd="0" presId="urn:microsoft.com/office/officeart/2005/8/layout/cycle5"/>
    <dgm:cxn modelId="{4DC8A23B-D2D5-4101-AEC3-DEAF8C80D4C4}" type="presParOf" srcId="{DE592A63-A2DB-4E50-99C8-F3AB1EDBFCF3}" destId="{5D16CEC1-8479-4AEA-8EFE-3DEB9C91AA49}" srcOrd="7" destOrd="0" presId="urn:microsoft.com/office/officeart/2005/8/layout/cycle5"/>
    <dgm:cxn modelId="{DF335326-846E-4D6A-AE70-F9452DE49876}" type="presParOf" srcId="{DE592A63-A2DB-4E50-99C8-F3AB1EDBFCF3}" destId="{3B3B3591-F636-462E-B6D2-0C5D97A06101}" srcOrd="8" destOrd="0" presId="urn:microsoft.com/office/officeart/2005/8/layout/cycle5"/>
    <dgm:cxn modelId="{8DD6E017-0B44-4E77-AA52-24F0717A79FE}" type="presParOf" srcId="{DE592A63-A2DB-4E50-99C8-F3AB1EDBFCF3}" destId="{4C5578A6-9386-42C2-B450-0ACDFCA81111}" srcOrd="9" destOrd="0" presId="urn:microsoft.com/office/officeart/2005/8/layout/cycle5"/>
    <dgm:cxn modelId="{2D5684B8-0B8E-4902-AB0F-176D110D771A}" type="presParOf" srcId="{DE592A63-A2DB-4E50-99C8-F3AB1EDBFCF3}" destId="{F68C9B6C-A1B3-4F78-A4BA-083841E5B125}" srcOrd="10" destOrd="0" presId="urn:microsoft.com/office/officeart/2005/8/layout/cycle5"/>
    <dgm:cxn modelId="{E6F918E2-8386-4753-99AD-DE62A9000108}" type="presParOf" srcId="{DE592A63-A2DB-4E50-99C8-F3AB1EDBFCF3}" destId="{906FA169-34BF-4A9E-87BE-7D0B9ED7DA49}" srcOrd="11" destOrd="0" presId="urn:microsoft.com/office/officeart/2005/8/layout/cycle5"/>
    <dgm:cxn modelId="{4D6D3386-8EFC-4550-8A83-3ED51F3C2DD0}" type="presParOf" srcId="{DE592A63-A2DB-4E50-99C8-F3AB1EDBFCF3}" destId="{237DACFF-A831-4F00-9FD9-89E12E700826}" srcOrd="12" destOrd="0" presId="urn:microsoft.com/office/officeart/2005/8/layout/cycle5"/>
    <dgm:cxn modelId="{7A4D984A-1C6B-4BF0-969C-FBBD1E43B7A1}" type="presParOf" srcId="{DE592A63-A2DB-4E50-99C8-F3AB1EDBFCF3}" destId="{F4A4BE07-E747-4E69-BC6D-494280492AE9}" srcOrd="13" destOrd="0" presId="urn:microsoft.com/office/officeart/2005/8/layout/cycle5"/>
    <dgm:cxn modelId="{D258A678-AC1E-4E93-996E-098283198B58}" type="presParOf" srcId="{DE592A63-A2DB-4E50-99C8-F3AB1EDBFCF3}" destId="{7CB3E559-8B96-4B3D-A265-3A5E20CF00B9}" srcOrd="14" destOrd="0" presId="urn:microsoft.com/office/officeart/2005/8/layout/cycle5"/>
    <dgm:cxn modelId="{93EF6897-74C6-4062-99F1-183002E7A890}" type="presParOf" srcId="{DE592A63-A2DB-4E50-99C8-F3AB1EDBFCF3}" destId="{0D898C45-5E0B-44CC-88A0-C63B396A98B0}" srcOrd="15" destOrd="0" presId="urn:microsoft.com/office/officeart/2005/8/layout/cycle5"/>
    <dgm:cxn modelId="{3237DAFD-7D03-46A9-9573-307B7E07F0D5}" type="presParOf" srcId="{DE592A63-A2DB-4E50-99C8-F3AB1EDBFCF3}" destId="{BE93AC6F-0A94-473D-8838-E4BA547583C6}" srcOrd="16" destOrd="0" presId="urn:microsoft.com/office/officeart/2005/8/layout/cycle5"/>
    <dgm:cxn modelId="{6D72398C-2AC3-455A-A829-CBEF08867C7D}" type="presParOf" srcId="{DE592A63-A2DB-4E50-99C8-F3AB1EDBFCF3}" destId="{B5FAB5CE-BE7C-448F-9B2B-A8C4C057FF50}" srcOrd="17" destOrd="0" presId="urn:microsoft.com/office/officeart/2005/8/layout/cycle5"/>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A48D600-119B-487A-AB56-C478F5CEDC1D}">
      <dsp:nvSpPr>
        <dsp:cNvPr id="0" name=""/>
        <dsp:cNvSpPr/>
      </dsp:nvSpPr>
      <dsp:spPr>
        <a:xfrm>
          <a:off x="2501056" y="1965"/>
          <a:ext cx="1093886" cy="71102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kern="1200" dirty="0" smtClean="0"/>
            <a:t>简单性</a:t>
          </a:r>
          <a:endParaRPr lang="zh-CN" altLang="en-US" sz="2200" kern="1200" dirty="0"/>
        </a:p>
      </dsp:txBody>
      <dsp:txXfrm>
        <a:off x="2501056" y="1965"/>
        <a:ext cx="1093886" cy="711026"/>
      </dsp:txXfrm>
    </dsp:sp>
    <dsp:sp modelId="{E7E1A866-2931-438C-BE6B-C27002AA0004}">
      <dsp:nvSpPr>
        <dsp:cNvPr id="0" name=""/>
        <dsp:cNvSpPr/>
      </dsp:nvSpPr>
      <dsp:spPr>
        <a:xfrm>
          <a:off x="1373478" y="357478"/>
          <a:ext cx="3349042" cy="3349042"/>
        </a:xfrm>
        <a:custGeom>
          <a:avLst/>
          <a:gdLst/>
          <a:ahLst/>
          <a:cxnLst/>
          <a:rect l="0" t="0" r="0" b="0"/>
          <a:pathLst>
            <a:path>
              <a:moveTo>
                <a:pt x="2358937" y="146255"/>
              </a:moveTo>
              <a:arcTo wR="1674521" hR="1674521" stAng="17647481" swAng="923510"/>
            </a:path>
          </a:pathLst>
        </a:custGeom>
        <a:noFill/>
        <a:ln w="100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594544B2-D9CB-4E8E-852C-23329F713C99}">
      <dsp:nvSpPr>
        <dsp:cNvPr id="0" name=""/>
        <dsp:cNvSpPr/>
      </dsp:nvSpPr>
      <dsp:spPr>
        <a:xfrm>
          <a:off x="3951234" y="839226"/>
          <a:ext cx="1093886" cy="71102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kern="1200" dirty="0" smtClean="0"/>
            <a:t>精确性</a:t>
          </a:r>
          <a:endParaRPr lang="zh-CN" altLang="en-US" sz="2200" kern="1200" dirty="0"/>
        </a:p>
      </dsp:txBody>
      <dsp:txXfrm>
        <a:off x="3951234" y="839226"/>
        <a:ext cx="1093886" cy="711026"/>
      </dsp:txXfrm>
    </dsp:sp>
    <dsp:sp modelId="{436FBC9D-912E-49A6-9FA5-EBBA5D9B25A5}">
      <dsp:nvSpPr>
        <dsp:cNvPr id="0" name=""/>
        <dsp:cNvSpPr/>
      </dsp:nvSpPr>
      <dsp:spPr>
        <a:xfrm>
          <a:off x="1373478" y="357478"/>
          <a:ext cx="3349042" cy="3349042"/>
        </a:xfrm>
        <a:custGeom>
          <a:avLst/>
          <a:gdLst/>
          <a:ahLst/>
          <a:cxnLst/>
          <a:rect l="0" t="0" r="0" b="0"/>
          <a:pathLst>
            <a:path>
              <a:moveTo>
                <a:pt x="3322956" y="1380105"/>
              </a:moveTo>
              <a:arcTo wR="1674521" hR="1674521" stAng="20992414" swAng="1215173"/>
            </a:path>
          </a:pathLst>
        </a:custGeom>
        <a:noFill/>
        <a:ln w="100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D788980-837D-4351-94B1-A038DCEA4024}">
      <dsp:nvSpPr>
        <dsp:cNvPr id="0" name=""/>
        <dsp:cNvSpPr/>
      </dsp:nvSpPr>
      <dsp:spPr>
        <a:xfrm>
          <a:off x="3951234" y="2513747"/>
          <a:ext cx="1093886" cy="71102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kern="1200" dirty="0" smtClean="0"/>
            <a:t>专业性</a:t>
          </a:r>
          <a:endParaRPr lang="zh-CN" altLang="en-US" sz="2200" kern="1200" dirty="0"/>
        </a:p>
      </dsp:txBody>
      <dsp:txXfrm>
        <a:off x="3951234" y="2513747"/>
        <a:ext cx="1093886" cy="711026"/>
      </dsp:txXfrm>
    </dsp:sp>
    <dsp:sp modelId="{3B3B3591-F636-462E-B6D2-0C5D97A06101}">
      <dsp:nvSpPr>
        <dsp:cNvPr id="0" name=""/>
        <dsp:cNvSpPr/>
      </dsp:nvSpPr>
      <dsp:spPr>
        <a:xfrm>
          <a:off x="1373478" y="357478"/>
          <a:ext cx="3349042" cy="3349042"/>
        </a:xfrm>
        <a:custGeom>
          <a:avLst/>
          <a:gdLst/>
          <a:ahLst/>
          <a:cxnLst/>
          <a:rect l="0" t="0" r="0" b="0"/>
          <a:pathLst>
            <a:path>
              <a:moveTo>
                <a:pt x="2740020" y="2966315"/>
              </a:moveTo>
              <a:arcTo wR="1674521" hR="1674521" stAng="3029009" swAng="923510"/>
            </a:path>
          </a:pathLst>
        </a:custGeom>
        <a:noFill/>
        <a:ln w="100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C5578A6-9386-42C2-B450-0ACDFCA81111}">
      <dsp:nvSpPr>
        <dsp:cNvPr id="0" name=""/>
        <dsp:cNvSpPr/>
      </dsp:nvSpPr>
      <dsp:spPr>
        <a:xfrm>
          <a:off x="2501056" y="3351008"/>
          <a:ext cx="1093886" cy="71102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kern="1200" dirty="0" smtClean="0"/>
            <a:t>经验型</a:t>
          </a:r>
          <a:endParaRPr lang="zh-CN" altLang="en-US" sz="2200" kern="1200" dirty="0"/>
        </a:p>
      </dsp:txBody>
      <dsp:txXfrm>
        <a:off x="2501056" y="3351008"/>
        <a:ext cx="1093886" cy="711026"/>
      </dsp:txXfrm>
    </dsp:sp>
    <dsp:sp modelId="{906FA169-34BF-4A9E-87BE-7D0B9ED7DA49}">
      <dsp:nvSpPr>
        <dsp:cNvPr id="0" name=""/>
        <dsp:cNvSpPr/>
      </dsp:nvSpPr>
      <dsp:spPr>
        <a:xfrm>
          <a:off x="1373478" y="357478"/>
          <a:ext cx="3349042" cy="3349042"/>
        </a:xfrm>
        <a:custGeom>
          <a:avLst/>
          <a:gdLst/>
          <a:ahLst/>
          <a:cxnLst/>
          <a:rect l="0" t="0" r="0" b="0"/>
          <a:pathLst>
            <a:path>
              <a:moveTo>
                <a:pt x="990104" y="3202786"/>
              </a:moveTo>
              <a:arcTo wR="1674521" hR="1674521" stAng="6847481" swAng="923510"/>
            </a:path>
          </a:pathLst>
        </a:custGeom>
        <a:noFill/>
        <a:ln w="100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37DACFF-A831-4F00-9FD9-89E12E700826}">
      <dsp:nvSpPr>
        <dsp:cNvPr id="0" name=""/>
        <dsp:cNvSpPr/>
      </dsp:nvSpPr>
      <dsp:spPr>
        <a:xfrm>
          <a:off x="1050878" y="2513747"/>
          <a:ext cx="1093886" cy="71102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kern="1200" dirty="0" smtClean="0"/>
            <a:t>统一性</a:t>
          </a:r>
          <a:endParaRPr lang="zh-CN" altLang="en-US" sz="2200" kern="1200" dirty="0"/>
        </a:p>
      </dsp:txBody>
      <dsp:txXfrm>
        <a:off x="1050878" y="2513747"/>
        <a:ext cx="1093886" cy="711026"/>
      </dsp:txXfrm>
    </dsp:sp>
    <dsp:sp modelId="{7CB3E559-8B96-4B3D-A265-3A5E20CF00B9}">
      <dsp:nvSpPr>
        <dsp:cNvPr id="0" name=""/>
        <dsp:cNvSpPr/>
      </dsp:nvSpPr>
      <dsp:spPr>
        <a:xfrm>
          <a:off x="1373478" y="357478"/>
          <a:ext cx="3349042" cy="3349042"/>
        </a:xfrm>
        <a:custGeom>
          <a:avLst/>
          <a:gdLst/>
          <a:ahLst/>
          <a:cxnLst/>
          <a:rect l="0" t="0" r="0" b="0"/>
          <a:pathLst>
            <a:path>
              <a:moveTo>
                <a:pt x="26085" y="1968937"/>
              </a:moveTo>
              <a:arcTo wR="1674521" hR="1674521" stAng="10192414" swAng="1215173"/>
            </a:path>
          </a:pathLst>
        </a:custGeom>
        <a:noFill/>
        <a:ln w="100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0D898C45-5E0B-44CC-88A0-C63B396A98B0}">
      <dsp:nvSpPr>
        <dsp:cNvPr id="0" name=""/>
        <dsp:cNvSpPr/>
      </dsp:nvSpPr>
      <dsp:spPr>
        <a:xfrm>
          <a:off x="1050878" y="839226"/>
          <a:ext cx="1093886" cy="71102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kern="1200" dirty="0" smtClean="0"/>
            <a:t>动态性</a:t>
          </a:r>
          <a:endParaRPr lang="zh-CN" altLang="en-US" sz="2200" kern="1200" dirty="0"/>
        </a:p>
      </dsp:txBody>
      <dsp:txXfrm>
        <a:off x="1050878" y="839226"/>
        <a:ext cx="1093886" cy="711026"/>
      </dsp:txXfrm>
    </dsp:sp>
    <dsp:sp modelId="{B5FAB5CE-BE7C-448F-9B2B-A8C4C057FF50}">
      <dsp:nvSpPr>
        <dsp:cNvPr id="0" name=""/>
        <dsp:cNvSpPr/>
      </dsp:nvSpPr>
      <dsp:spPr>
        <a:xfrm>
          <a:off x="1373478" y="357478"/>
          <a:ext cx="3349042" cy="3349042"/>
        </a:xfrm>
        <a:custGeom>
          <a:avLst/>
          <a:gdLst/>
          <a:ahLst/>
          <a:cxnLst/>
          <a:rect l="0" t="0" r="0" b="0"/>
          <a:pathLst>
            <a:path>
              <a:moveTo>
                <a:pt x="609022" y="382726"/>
              </a:moveTo>
              <a:arcTo wR="1674521" hR="1674521" stAng="13829009" swAng="923510"/>
            </a:path>
          </a:pathLst>
        </a:custGeom>
        <a:noFill/>
        <a:ln w="100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F8C795CF-5AFD-4E18-BD2A-5B54C247F8D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C795CF-5AFD-4E18-BD2A-5B54C247F8D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C795CF-5AFD-4E18-BD2A-5B54C247F8D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F8C795CF-5AFD-4E18-BD2A-5B54C247F8D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F8C795CF-5AFD-4E18-BD2A-5B54C247F8D5}"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F8C795CF-5AFD-4E18-BD2A-5B54C247F8D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F8C795CF-5AFD-4E18-BD2A-5B54C247F8D5}"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C795CF-5AFD-4E18-BD2A-5B54C247F8D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C795CF-5AFD-4E18-BD2A-5B54C247F8D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C795CF-5AFD-4E18-BD2A-5B54C247F8D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DBE5BE58-7ADB-4654-82D4-2AE906772C67}" type="datetimeFigureOut">
              <a:rPr lang="zh-CN" altLang="en-US" smtClean="0"/>
              <a:pPr/>
              <a:t>2011-4-1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F8C795CF-5AFD-4E18-BD2A-5B54C247F8D5}"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BE5BE58-7ADB-4654-82D4-2AE906772C67}" type="datetimeFigureOut">
              <a:rPr lang="zh-CN" altLang="en-US" smtClean="0"/>
              <a:pPr/>
              <a:t>2011-4-1</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8C795CF-5AFD-4E18-BD2A-5B54C247F8D5}"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zengzhen\桌面\http_imgloadCA9S6QYP.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标题 1"/>
          <p:cNvSpPr>
            <a:spLocks noGrp="1"/>
          </p:cNvSpPr>
          <p:nvPr>
            <p:ph type="ctrTitle"/>
          </p:nvPr>
        </p:nvSpPr>
        <p:spPr>
          <a:xfrm>
            <a:off x="642910" y="1714488"/>
            <a:ext cx="7772400" cy="1255711"/>
          </a:xfrm>
        </p:spPr>
        <p:txBody>
          <a:bodyPr>
            <a:noAutofit/>
          </a:bodyPr>
          <a:lstStyle/>
          <a:p>
            <a:pPr algn="ctr"/>
            <a:r>
              <a:rPr lang="zh-CN" altLang="en-US" sz="5400" b="1" dirty="0" smtClean="0">
                <a:latin typeface="+mj-ea"/>
              </a:rPr>
              <a:t>法学作为科学的特征</a:t>
            </a:r>
            <a:r>
              <a:rPr lang="en-US" altLang="zh-CN" sz="6000" dirty="0" smtClean="0">
                <a:latin typeface="+mj-ea"/>
              </a:rPr>
              <a:t/>
            </a:r>
            <a:br>
              <a:rPr lang="en-US" altLang="zh-CN" sz="6000" dirty="0" smtClean="0">
                <a:latin typeface="+mj-ea"/>
              </a:rPr>
            </a:br>
            <a:endParaRPr lang="zh-CN" altLang="en-US" sz="6000" dirty="0">
              <a:latin typeface="+mj-ea"/>
            </a:endParaRPr>
          </a:p>
        </p:txBody>
      </p:sp>
      <p:sp>
        <p:nvSpPr>
          <p:cNvPr id="3" name="副标题 2"/>
          <p:cNvSpPr>
            <a:spLocks noGrp="1"/>
          </p:cNvSpPr>
          <p:nvPr>
            <p:ph type="subTitle" idx="1"/>
          </p:nvPr>
        </p:nvSpPr>
        <p:spPr>
          <a:xfrm>
            <a:off x="285720" y="4357694"/>
            <a:ext cx="8458200" cy="914400"/>
          </a:xfrm>
        </p:spPr>
        <p:txBody>
          <a:bodyPr>
            <a:noAutofit/>
          </a:bodyPr>
          <a:lstStyle/>
          <a:p>
            <a:pPr algn="ctr"/>
            <a:r>
              <a:rPr lang="zh-CN" altLang="en-US" sz="2800" dirty="0" smtClean="0"/>
              <a:t>          主讲人：曾珍</a:t>
            </a:r>
            <a:endParaRPr lang="en-US" altLang="zh-CN" sz="2800" dirty="0" smtClean="0"/>
          </a:p>
          <a:p>
            <a:pPr algn="ctr"/>
            <a:r>
              <a:rPr lang="en-US" altLang="zh-CN" sz="2800" dirty="0" smtClean="0"/>
              <a:t>         2010.3.31</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Documents and Settings\zengzhen\桌面\p_large_k2p4_34656a2061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内容占位符 2"/>
          <p:cNvSpPr>
            <a:spLocks noGrp="1"/>
          </p:cNvSpPr>
          <p:nvPr>
            <p:ph idx="1"/>
          </p:nvPr>
        </p:nvSpPr>
        <p:spPr>
          <a:xfrm>
            <a:off x="304800" y="928670"/>
            <a:ext cx="8686800" cy="5151455"/>
          </a:xfrm>
        </p:spPr>
        <p:txBody>
          <a:bodyPr>
            <a:normAutofit fontScale="92500" lnSpcReduction="10000"/>
          </a:bodyPr>
          <a:lstStyle/>
          <a:p>
            <a:r>
              <a:rPr lang="zh-CN" altLang="en-US" dirty="0" smtClean="0"/>
              <a:t>（三）法律方法的专业性</a:t>
            </a:r>
            <a:endParaRPr lang="en-US" altLang="zh-CN" dirty="0" smtClean="0"/>
          </a:p>
          <a:p>
            <a:r>
              <a:rPr lang="en-US" altLang="zh-CN" dirty="0" smtClean="0"/>
              <a:t>     </a:t>
            </a:r>
            <a:r>
              <a:rPr lang="zh-CN" altLang="en-US" dirty="0" smtClean="0"/>
              <a:t>法律职业者有自己思考和解决问题的方式，这是一种与其他职业者相区别的判断与解决问题的方法，其核心是法律思维。</a:t>
            </a:r>
            <a:endParaRPr lang="en-US" altLang="zh-CN" dirty="0" smtClean="0"/>
          </a:p>
          <a:p>
            <a:endParaRPr lang="en-US" altLang="zh-CN" dirty="0" smtClean="0"/>
          </a:p>
          <a:p>
            <a:r>
              <a:rPr lang="zh-CN" altLang="en-US" dirty="0" smtClean="0"/>
              <a:t>（四）法学价值论证的经验性</a:t>
            </a:r>
            <a:endParaRPr lang="en-US" altLang="zh-CN" dirty="0" smtClean="0"/>
          </a:p>
          <a:p>
            <a:r>
              <a:rPr lang="zh-CN" altLang="en-US" dirty="0" smtClean="0"/>
              <a:t>     法学最大的特点是要论证实践中如何体现价值（或者说怎么证实价值已经实现），法学价值是否实现或者怎么实现的论证，是经验性的，可验证的。</a:t>
            </a:r>
            <a:endParaRPr lang="en-US" altLang="zh-CN" dirty="0" smtClean="0"/>
          </a:p>
          <a:p>
            <a:r>
              <a:rPr lang="en-US" altLang="zh-CN" dirty="0" smtClean="0"/>
              <a:t>  </a:t>
            </a:r>
          </a:p>
          <a:p>
            <a:endParaRPr lang="zh-CN" altLang="en-US" dirty="0"/>
          </a:p>
        </p:txBody>
      </p:sp>
    </p:spTree>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Documents and Settings\zengzhen\桌面\p_large_k2p4_34656a2061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内容占位符 2"/>
          <p:cNvSpPr>
            <a:spLocks noGrp="1"/>
          </p:cNvSpPr>
          <p:nvPr>
            <p:ph idx="1"/>
          </p:nvPr>
        </p:nvSpPr>
        <p:spPr>
          <a:xfrm>
            <a:off x="457200" y="1142984"/>
            <a:ext cx="8686800" cy="5357850"/>
          </a:xfrm>
        </p:spPr>
        <p:txBody>
          <a:bodyPr>
            <a:normAutofit fontScale="62500" lnSpcReduction="20000"/>
          </a:bodyPr>
          <a:lstStyle/>
          <a:p>
            <a:r>
              <a:rPr lang="zh-CN" altLang="en-US" sz="3600" dirty="0" smtClean="0"/>
              <a:t>（</a:t>
            </a:r>
            <a:r>
              <a:rPr lang="zh-CN" altLang="en-US" sz="4000" dirty="0" smtClean="0"/>
              <a:t>五）法学体系的统一性</a:t>
            </a:r>
            <a:endParaRPr lang="en-US" altLang="zh-CN" sz="4000" dirty="0" smtClean="0"/>
          </a:p>
          <a:p>
            <a:r>
              <a:rPr lang="zh-CN" altLang="en-US" sz="4000" dirty="0" smtClean="0"/>
              <a:t>   法学体系是由法学分支学科构成的具有内在有机联系的统一整体。法律调整的社会关系是多种多样的，因而研究社会的各种法律现象及其发展规律的法学所研究的范围也就十分广泛，从而形成若干分支学科。这些分支学科构成一个有机联系的知识系统就是法学体系。</a:t>
            </a:r>
            <a:endParaRPr lang="en-US" altLang="zh-CN" sz="4000" dirty="0" smtClean="0"/>
          </a:p>
          <a:p>
            <a:r>
              <a:rPr lang="en-US" altLang="zh-CN" sz="4000" dirty="0" smtClean="0"/>
              <a:t>   </a:t>
            </a:r>
          </a:p>
          <a:p>
            <a:r>
              <a:rPr lang="zh-CN" altLang="en-US" sz="4000" dirty="0" smtClean="0"/>
              <a:t>（六）法学发展的动态性</a:t>
            </a:r>
            <a:endParaRPr lang="en-US" altLang="zh-CN" sz="4000" dirty="0" smtClean="0"/>
          </a:p>
          <a:p>
            <a:r>
              <a:rPr lang="en-US" altLang="zh-CN" sz="4000" dirty="0" smtClean="0"/>
              <a:t>     </a:t>
            </a:r>
            <a:r>
              <a:rPr lang="zh-CN" altLang="en-US" sz="4000" dirty="0" smtClean="0"/>
              <a:t>法学是一个不断发展的过程，在西方，法学起源于古希腊，糅合于神话和传说中，伴随着宗教的盛行，法学寓于宗教祭祀和教义中，随着科学分科的发展，法学与宗教相分离，自成体系。法学的发展是一个动态的，随时代发展不断变化的过程。</a:t>
            </a:r>
            <a:endParaRPr lang="en-US" altLang="zh-CN" sz="4000" dirty="0" smtClean="0"/>
          </a:p>
          <a:p>
            <a:r>
              <a:rPr lang="en-US" altLang="zh-CN" sz="4000" dirty="0" smtClean="0"/>
              <a:t>   </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iterate type="lt">
                                    <p:tmPct val="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iterate type="lt">
                                    <p:tmPct val="0"/>
                                  </p:iterate>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iterate type="lt">
                                    <p:tmPct val="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nodeType="withEffect">
                                  <p:stCondLst>
                                    <p:cond delay="0"/>
                                  </p:stCondLst>
                                  <p:iterate type="lt">
                                    <p:tmPct val="0"/>
                                  </p:iterate>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par>
                                <p:cTn id="17" presetID="6" presetClass="entr" presetSubtype="16" fill="hold" nodeType="withEffect">
                                  <p:stCondLst>
                                    <p:cond delay="0"/>
                                  </p:stCondLst>
                                  <p:iterate type="lt">
                                    <p:tmPct val="0"/>
                                  </p:iterate>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ircle(in)">
                                      <p:cBhvr>
                                        <p:cTn id="19" dur="2000"/>
                                        <p:tgtEl>
                                          <p:spTgt spid="3">
                                            <p:txEl>
                                              <p:pRg st="4" end="4"/>
                                            </p:txEl>
                                          </p:spTgt>
                                        </p:tgtEl>
                                      </p:cBhvr>
                                    </p:animEffect>
                                  </p:childTnLst>
                                </p:cTn>
                              </p:par>
                              <p:par>
                                <p:cTn id="20" presetID="6" presetClass="entr" presetSubtype="16" fill="hold" nodeType="withEffect">
                                  <p:stCondLst>
                                    <p:cond delay="0"/>
                                  </p:stCondLst>
                                  <p:iterate type="lt">
                                    <p:tmPct val="0"/>
                                  </p:iterate>
                                  <p:childTnLst>
                                    <p:set>
                                      <p:cBhvr>
                                        <p:cTn id="21" dur="1" fill="hold">
                                          <p:stCondLst>
                                            <p:cond delay="0"/>
                                          </p:stCondLst>
                                        </p:cTn>
                                        <p:tgtEl>
                                          <p:spTgt spid="3">
                                            <p:txEl>
                                              <p:pRg st="5" end="5"/>
                                            </p:txEl>
                                          </p:spTgt>
                                        </p:tgtEl>
                                        <p:attrNameLst>
                                          <p:attrName>style.visibility</p:attrName>
                                        </p:attrNameLst>
                                      </p:cBhvr>
                                      <p:to>
                                        <p:strVal val="visible"/>
                                      </p:to>
                                    </p:set>
                                    <p:animEffect transition="in" filter="circle(in)">
                                      <p:cBhvr>
                                        <p:cTn id="2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PPT背景\p_large_k2p4_34656a2061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457200" y="285728"/>
            <a:ext cx="8686800" cy="838200"/>
          </a:xfrm>
        </p:spPr>
        <p:txBody>
          <a:bodyPr/>
          <a:lstStyle/>
          <a:p>
            <a:r>
              <a:rPr lang="zh-CN" altLang="en-US" b="1" dirty="0" smtClean="0"/>
              <a:t>四</a:t>
            </a:r>
            <a:r>
              <a:rPr lang="en-US" altLang="zh-CN" b="1" dirty="0" smtClean="0"/>
              <a:t>.</a:t>
            </a:r>
            <a:r>
              <a:rPr lang="zh-CN" altLang="en-US" b="1" dirty="0" smtClean="0"/>
              <a:t>理论法学是不是科学</a:t>
            </a:r>
            <a:endParaRPr lang="zh-CN" altLang="en-US" b="1" dirty="0"/>
          </a:p>
        </p:txBody>
      </p:sp>
      <p:sp>
        <p:nvSpPr>
          <p:cNvPr id="3" name="内容占位符 2"/>
          <p:cNvSpPr>
            <a:spLocks noGrp="1"/>
          </p:cNvSpPr>
          <p:nvPr>
            <p:ph idx="1"/>
          </p:nvPr>
        </p:nvSpPr>
        <p:spPr>
          <a:xfrm>
            <a:off x="0" y="1071547"/>
            <a:ext cx="8686800" cy="4572031"/>
          </a:xfrm>
        </p:spPr>
        <p:txBody>
          <a:bodyPr>
            <a:normAutofit/>
          </a:bodyPr>
          <a:lstStyle/>
          <a:p>
            <a:r>
              <a:rPr lang="zh-CN" altLang="en-US" sz="2800" dirty="0" smtClean="0"/>
              <a:t>（一）法学的分类</a:t>
            </a:r>
            <a:endParaRPr lang="en-US" altLang="zh-CN" sz="2800" dirty="0" smtClean="0"/>
          </a:p>
          <a:p>
            <a:r>
              <a:rPr lang="en-US" altLang="zh-CN" sz="2800" dirty="0" smtClean="0"/>
              <a:t>   </a:t>
            </a:r>
            <a:r>
              <a:rPr lang="zh-CN" altLang="en-US" sz="2800" dirty="0" smtClean="0"/>
              <a:t>英国</a:t>
            </a:r>
            <a:r>
              <a:rPr lang="en-US" altLang="zh-CN" sz="2800" dirty="0" smtClean="0"/>
              <a:t>《</a:t>
            </a:r>
            <a:r>
              <a:rPr lang="zh-CN" altLang="en-US" sz="2800" dirty="0" smtClean="0"/>
              <a:t>牛津法律指南</a:t>
            </a:r>
            <a:r>
              <a:rPr lang="en-US" altLang="zh-CN" sz="2800" dirty="0" smtClean="0"/>
              <a:t>》</a:t>
            </a:r>
            <a:r>
              <a:rPr lang="zh-CN" altLang="en-US" sz="2800" dirty="0" smtClean="0"/>
              <a:t>中提出，法学可分为</a:t>
            </a:r>
            <a:r>
              <a:rPr lang="zh-CN" altLang="en-US" sz="2800" dirty="0" smtClean="0">
                <a:solidFill>
                  <a:schemeClr val="accent6"/>
                </a:solidFill>
              </a:rPr>
              <a:t>理论法学（形而上）</a:t>
            </a:r>
            <a:r>
              <a:rPr lang="zh-CN" altLang="en-US" sz="2800" dirty="0" smtClean="0"/>
              <a:t>和</a:t>
            </a:r>
            <a:r>
              <a:rPr lang="zh-CN" altLang="en-US" sz="2800" dirty="0" smtClean="0">
                <a:solidFill>
                  <a:schemeClr val="accent6"/>
                </a:solidFill>
              </a:rPr>
              <a:t>应用法学（形而下）</a:t>
            </a:r>
            <a:r>
              <a:rPr lang="zh-CN" altLang="en-US" sz="2800" dirty="0" smtClean="0"/>
              <a:t>两大部类。</a:t>
            </a:r>
            <a:endParaRPr lang="en-US" altLang="zh-CN" sz="2800" dirty="0" smtClean="0"/>
          </a:p>
          <a:p>
            <a:pPr>
              <a:buNone/>
            </a:pPr>
            <a:r>
              <a:rPr lang="en-US" altLang="zh-CN" sz="2800" dirty="0" smtClean="0"/>
              <a:t> </a:t>
            </a:r>
            <a:r>
              <a:rPr lang="zh-CN" altLang="en-US" sz="2800" dirty="0" smtClean="0"/>
              <a:t>（二）争论焦点</a:t>
            </a:r>
            <a:r>
              <a:rPr lang="en-US" altLang="zh-CN" sz="2800" dirty="0" smtClean="0"/>
              <a:t>——</a:t>
            </a:r>
            <a:r>
              <a:rPr lang="zh-CN" altLang="en-US" sz="2800" dirty="0" smtClean="0"/>
              <a:t>理论法学是不是科学</a:t>
            </a:r>
            <a:endParaRPr lang="en-US" altLang="zh-CN" sz="2800" dirty="0" smtClean="0"/>
          </a:p>
          <a:p>
            <a:pPr>
              <a:buNone/>
            </a:pPr>
            <a:r>
              <a:rPr lang="en-US" altLang="zh-CN" sz="2800" dirty="0" smtClean="0"/>
              <a:t>    </a:t>
            </a:r>
            <a:r>
              <a:rPr lang="zh-CN" altLang="en-US" sz="2800" dirty="0" smtClean="0"/>
              <a:t>理论法学是从形而上的角度对法学的探究，它是对法律以及法律现象的总结和归纳，不具有科学的经验性、简单性以及实践性。</a:t>
            </a:r>
            <a:endParaRPr lang="en-US" altLang="zh-CN" sz="2800" dirty="0" smtClean="0"/>
          </a:p>
          <a:p>
            <a:pPr>
              <a:buNone/>
            </a:pPr>
            <a:r>
              <a:rPr lang="en-US" altLang="zh-CN" sz="2800" dirty="0" smtClean="0"/>
              <a:t> </a:t>
            </a:r>
            <a:r>
              <a:rPr lang="zh-CN" altLang="en-US" sz="2800" dirty="0" smtClean="0"/>
              <a:t>（三）结论</a:t>
            </a:r>
            <a:endParaRPr lang="en-US" altLang="zh-CN" sz="2800" dirty="0" smtClean="0"/>
          </a:p>
          <a:p>
            <a:pPr>
              <a:buNone/>
            </a:pPr>
            <a:r>
              <a:rPr lang="en-US" altLang="zh-CN" sz="2800" dirty="0" smtClean="0"/>
              <a:t>    </a:t>
            </a:r>
            <a:r>
              <a:rPr lang="zh-CN" altLang="en-US" sz="2800" dirty="0" smtClean="0"/>
              <a:t>应用法学是科学，理论法学是哲学。</a:t>
            </a:r>
            <a:endParaRPr lang="en-US" altLang="zh-CN"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1000"/>
                                        <p:tgtEl>
                                          <p:spTgt spid="3">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amond(in)">
                                      <p:cBhvr>
                                        <p:cTn id="13" dur="1000"/>
                                        <p:tgtEl>
                                          <p:spTgt spid="3">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amond(in)">
                                      <p:cBhvr>
                                        <p:cTn id="16" dur="1000"/>
                                        <p:tgtEl>
                                          <p:spTgt spid="3">
                                            <p:txEl>
                                              <p:pRg st="3" end="3"/>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diamond(in)">
                                      <p:cBhvr>
                                        <p:cTn id="19" dur="1000"/>
                                        <p:tgtEl>
                                          <p:spTgt spid="3">
                                            <p:txEl>
                                              <p:pRg st="4" end="4"/>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diamond(in)">
                                      <p:cBhvr>
                                        <p:cTn id="2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E:\PPT背景\http_imgloadCAOE4JNZ.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
        <p:nvSpPr>
          <p:cNvPr id="2" name="标题 1"/>
          <p:cNvSpPr>
            <a:spLocks noGrp="1"/>
          </p:cNvSpPr>
          <p:nvPr>
            <p:ph type="title"/>
          </p:nvPr>
        </p:nvSpPr>
        <p:spPr>
          <a:xfrm>
            <a:off x="457200" y="357166"/>
            <a:ext cx="8686800" cy="838200"/>
          </a:xfrm>
        </p:spPr>
        <p:txBody>
          <a:bodyPr/>
          <a:lstStyle/>
          <a:p>
            <a:r>
              <a:rPr lang="en-US" altLang="zh-CN" dirty="0" smtClean="0"/>
              <a:t>    </a:t>
            </a:r>
            <a:r>
              <a:rPr lang="zh-CN" altLang="en-US" b="1" dirty="0" smtClean="0"/>
              <a:t>思考：三段论的困惑</a:t>
            </a:r>
            <a:endParaRPr lang="zh-CN" altLang="en-US" b="1" dirty="0"/>
          </a:p>
        </p:txBody>
      </p:sp>
      <p:sp>
        <p:nvSpPr>
          <p:cNvPr id="3" name="内容占位符 2"/>
          <p:cNvSpPr>
            <a:spLocks noGrp="1"/>
          </p:cNvSpPr>
          <p:nvPr>
            <p:ph idx="1"/>
          </p:nvPr>
        </p:nvSpPr>
        <p:spPr/>
        <p:txBody>
          <a:bodyPr/>
          <a:lstStyle/>
          <a:p>
            <a:pPr algn="ctr">
              <a:buNone/>
            </a:pPr>
            <a:endParaRPr lang="en-US" altLang="zh-CN" dirty="0" smtClean="0"/>
          </a:p>
          <a:p>
            <a:pPr algn="ctr">
              <a:buNone/>
            </a:pPr>
            <a:r>
              <a:rPr lang="zh-CN" altLang="en-US" dirty="0" smtClean="0"/>
              <a:t>若</a:t>
            </a:r>
            <a:r>
              <a:rPr lang="en-US" altLang="zh-CN" dirty="0" smtClean="0"/>
              <a:t>A</a:t>
            </a:r>
            <a:r>
              <a:rPr lang="zh-CN" altLang="en-US" dirty="0" smtClean="0"/>
              <a:t>具有</a:t>
            </a:r>
            <a:r>
              <a:rPr lang="en-US" altLang="zh-CN" dirty="0" smtClean="0"/>
              <a:t>B</a:t>
            </a:r>
            <a:r>
              <a:rPr lang="zh-CN" altLang="en-US" dirty="0" smtClean="0"/>
              <a:t>的属性</a:t>
            </a:r>
            <a:endParaRPr lang="en-US" altLang="zh-CN" dirty="0" smtClean="0"/>
          </a:p>
          <a:p>
            <a:pPr algn="ctr">
              <a:buNone/>
            </a:pPr>
            <a:r>
              <a:rPr lang="en-US" altLang="zh-CN" dirty="0" smtClean="0"/>
              <a:t>C</a:t>
            </a:r>
            <a:r>
              <a:rPr lang="zh-CN" altLang="en-US" dirty="0" smtClean="0"/>
              <a:t>也具有</a:t>
            </a:r>
            <a:r>
              <a:rPr lang="en-US" altLang="zh-CN" dirty="0" smtClean="0"/>
              <a:t>B</a:t>
            </a:r>
            <a:r>
              <a:rPr lang="zh-CN" altLang="en-US" dirty="0" smtClean="0"/>
              <a:t>的属性</a:t>
            </a:r>
            <a:endParaRPr lang="en-US" altLang="zh-CN" dirty="0" smtClean="0"/>
          </a:p>
          <a:p>
            <a:pPr algn="ctr"/>
            <a:endParaRPr lang="en-US" altLang="zh-CN" dirty="0" smtClean="0"/>
          </a:p>
          <a:p>
            <a:pPr algn="ctr">
              <a:buNone/>
            </a:pPr>
            <a:r>
              <a:rPr lang="zh-CN" altLang="en-US" dirty="0" smtClean="0"/>
              <a:t>那么</a:t>
            </a:r>
            <a:r>
              <a:rPr lang="en-US" altLang="zh-CN" dirty="0" smtClean="0"/>
              <a:t> C=A ?</a:t>
            </a:r>
            <a:endParaRPr lang="zh-CN" altLang="en-US" dirty="0"/>
          </a:p>
        </p:txBody>
      </p:sp>
      <p:cxnSp>
        <p:nvCxnSpPr>
          <p:cNvPr id="5" name="直接连接符 4"/>
          <p:cNvCxnSpPr/>
          <p:nvPr/>
        </p:nvCxnSpPr>
        <p:spPr>
          <a:xfrm rot="10800000">
            <a:off x="2857488" y="3643314"/>
            <a:ext cx="407196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1000"/>
                                        <p:tgtEl>
                                          <p:spTgt spid="3">
                                            <p:txEl>
                                              <p:pRg st="1" end="1"/>
                                            </p:txEl>
                                          </p:spTgt>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circle(in)">
                                      <p:cBhvr>
                                        <p:cTn id="11" dur="1000"/>
                                        <p:tgtEl>
                                          <p:spTgt spid="3">
                                            <p:txEl>
                                              <p:pRg st="2" end="2"/>
                                            </p:txEl>
                                          </p:spTgt>
                                        </p:tgtEl>
                                      </p:cBhvr>
                                    </p:animEffect>
                                  </p:childTnLst>
                                </p:cTn>
                              </p:par>
                            </p:childTnLst>
                          </p:cTn>
                        </p:par>
                        <p:par>
                          <p:cTn id="12" fill="hold">
                            <p:stCondLst>
                              <p:cond delay="2000"/>
                            </p:stCondLst>
                            <p:childTnLst>
                              <p:par>
                                <p:cTn id="13" presetID="6" presetClass="entr" presetSubtype="16" fill="hold" nodeType="after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circle(in)">
                                      <p:cBhvr>
                                        <p:cTn id="15"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Documents and Settings\zengzhen\桌面\p_large_k2p4_34656a2061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内容占位符 2"/>
          <p:cNvSpPr>
            <a:spLocks noGrp="1"/>
          </p:cNvSpPr>
          <p:nvPr>
            <p:ph idx="1"/>
          </p:nvPr>
        </p:nvSpPr>
        <p:spPr/>
        <p:txBody>
          <a:bodyPr>
            <a:normAutofit/>
          </a:bodyPr>
          <a:lstStyle/>
          <a:p>
            <a:pPr algn="ctr"/>
            <a:endParaRPr lang="en-US" altLang="zh-CN" sz="4400" dirty="0" smtClean="0"/>
          </a:p>
          <a:p>
            <a:pPr algn="ctr"/>
            <a:endParaRPr lang="en-US" altLang="zh-CN" sz="4400" dirty="0" smtClean="0"/>
          </a:p>
        </p:txBody>
      </p:sp>
      <p:sp>
        <p:nvSpPr>
          <p:cNvPr id="5" name="矩形 4"/>
          <p:cNvSpPr/>
          <p:nvPr/>
        </p:nvSpPr>
        <p:spPr>
          <a:xfrm>
            <a:off x="1643042" y="2143116"/>
            <a:ext cx="3929090" cy="1015663"/>
          </a:xfrm>
          <a:prstGeom prst="rect">
            <a:avLst/>
          </a:prstGeom>
          <a:noFill/>
        </p:spPr>
        <p:txBody>
          <a:bodyPr wrap="square" lIns="91440" tIns="45720" rIns="91440" bIns="45720">
            <a:spAutoFit/>
          </a:bodyPr>
          <a:lstStyle/>
          <a:p>
            <a:pPr algn="ctr"/>
            <a:r>
              <a:rPr lang="zh-CN" altLang="en-US" sz="6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谢   谢</a:t>
            </a:r>
            <a:endParaRPr lang="zh-CN" altLang="en-US" sz="6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nodeType="clickEffect">
                                  <p:stCondLst>
                                    <p:cond delay="0"/>
                                  </p:stCondLst>
                                  <p:childTnLst>
                                    <p:set>
                                      <p:cBhvr>
                                        <p:cTn id="6" dur="1000">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zengzhen\桌面\http_imgloadCA9S6QYP.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457200" y="0"/>
            <a:ext cx="8229600" cy="1643050"/>
          </a:xfrm>
        </p:spPr>
        <p:txBody>
          <a:bodyPr>
            <a:normAutofit/>
          </a:bodyPr>
          <a:lstStyle/>
          <a:p>
            <a:pPr algn="ctr"/>
            <a:r>
              <a:rPr lang="zh-CN" altLang="en-US" sz="4000" b="1" dirty="0" smtClean="0"/>
              <a:t>主要内容</a:t>
            </a:r>
            <a:endParaRPr lang="zh-CN" altLang="en-US" sz="4000" b="1" dirty="0"/>
          </a:p>
        </p:txBody>
      </p:sp>
      <p:sp>
        <p:nvSpPr>
          <p:cNvPr id="3" name="内容占位符 2"/>
          <p:cNvSpPr>
            <a:spLocks noGrp="1"/>
          </p:cNvSpPr>
          <p:nvPr>
            <p:ph idx="1"/>
          </p:nvPr>
        </p:nvSpPr>
        <p:spPr>
          <a:xfrm>
            <a:off x="571472" y="1785926"/>
            <a:ext cx="8229600" cy="4525963"/>
          </a:xfrm>
        </p:spPr>
        <p:txBody>
          <a:bodyPr>
            <a:normAutofit/>
          </a:bodyPr>
          <a:lstStyle/>
          <a:p>
            <a:r>
              <a:rPr lang="zh-CN" altLang="en-US" sz="2800" dirty="0" smtClean="0"/>
              <a:t>一</a:t>
            </a:r>
            <a:r>
              <a:rPr lang="en-US" altLang="zh-CN" sz="2800" dirty="0" smtClean="0"/>
              <a:t>.</a:t>
            </a:r>
            <a:r>
              <a:rPr lang="zh-CN" altLang="en-US" sz="2800" b="1" dirty="0" smtClean="0"/>
              <a:t>法学的概念与研究对象</a:t>
            </a:r>
            <a:endParaRPr lang="en-US" altLang="zh-CN" sz="2800" dirty="0" smtClean="0"/>
          </a:p>
          <a:p>
            <a:endParaRPr lang="en-US" altLang="zh-CN" sz="2800" dirty="0" smtClean="0"/>
          </a:p>
          <a:p>
            <a:r>
              <a:rPr lang="zh-CN" altLang="en-US" sz="2800" dirty="0" smtClean="0"/>
              <a:t>二</a:t>
            </a:r>
            <a:r>
              <a:rPr lang="en-US" altLang="zh-CN" sz="2800" dirty="0" smtClean="0"/>
              <a:t>.</a:t>
            </a:r>
            <a:r>
              <a:rPr lang="zh-CN" altLang="en-US" sz="2800" b="1" dirty="0" smtClean="0"/>
              <a:t>科学的概念及其性质</a:t>
            </a:r>
            <a:endParaRPr lang="en-US" altLang="zh-CN" sz="2800" dirty="0" smtClean="0"/>
          </a:p>
          <a:p>
            <a:endParaRPr lang="en-US" altLang="zh-CN" sz="2800" dirty="0" smtClean="0"/>
          </a:p>
          <a:p>
            <a:r>
              <a:rPr lang="zh-CN" altLang="en-US" sz="2800" b="1" dirty="0" smtClean="0"/>
              <a:t>三</a:t>
            </a:r>
            <a:r>
              <a:rPr lang="en-US" altLang="zh-CN" sz="2800" b="1" dirty="0" smtClean="0"/>
              <a:t>.</a:t>
            </a:r>
            <a:r>
              <a:rPr lang="zh-CN" altLang="en-US" sz="2800" b="1" dirty="0" smtClean="0"/>
              <a:t>法学作为科学的特征</a:t>
            </a:r>
            <a:endParaRPr lang="en-US" altLang="zh-CN" sz="2800" b="1" dirty="0" smtClean="0"/>
          </a:p>
          <a:p>
            <a:endParaRPr lang="en-US" altLang="zh-CN" sz="2800" dirty="0" smtClean="0"/>
          </a:p>
          <a:p>
            <a:r>
              <a:rPr lang="zh-CN" altLang="en-US" sz="2800" b="1" dirty="0" smtClean="0"/>
              <a:t>四</a:t>
            </a:r>
            <a:r>
              <a:rPr lang="en-US" altLang="zh-CN" sz="2800" b="1" dirty="0" smtClean="0"/>
              <a:t>.</a:t>
            </a:r>
            <a:r>
              <a:rPr lang="zh-CN" altLang="en-US" sz="2800" b="1" dirty="0" smtClean="0"/>
              <a:t>问题：理论法学是不是科学</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E:\PPT背景\p_large_k2p4_34656a2061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457200" y="214290"/>
            <a:ext cx="8686800" cy="838200"/>
          </a:xfrm>
        </p:spPr>
        <p:txBody>
          <a:bodyPr/>
          <a:lstStyle/>
          <a:p>
            <a:pPr algn="ctr"/>
            <a:r>
              <a:rPr lang="zh-CN" altLang="en-US" b="1" dirty="0" smtClean="0"/>
              <a:t>一</a:t>
            </a:r>
            <a:r>
              <a:rPr lang="en-US" altLang="zh-CN" b="1" dirty="0" smtClean="0"/>
              <a:t>.</a:t>
            </a:r>
            <a:r>
              <a:rPr lang="zh-CN" altLang="en-US" b="1" dirty="0" smtClean="0"/>
              <a:t>法</a:t>
            </a:r>
            <a:r>
              <a:rPr lang="zh-CN" altLang="en-US" b="1" dirty="0"/>
              <a:t>学</a:t>
            </a:r>
            <a:r>
              <a:rPr lang="zh-CN" altLang="en-US" b="1" dirty="0" smtClean="0"/>
              <a:t>的概念与研究对象</a:t>
            </a:r>
            <a:endParaRPr lang="zh-CN" altLang="en-US" b="1" dirty="0"/>
          </a:p>
        </p:txBody>
      </p:sp>
      <p:sp>
        <p:nvSpPr>
          <p:cNvPr id="3" name="内容占位符 2"/>
          <p:cNvSpPr>
            <a:spLocks noGrp="1"/>
          </p:cNvSpPr>
          <p:nvPr>
            <p:ph idx="1"/>
          </p:nvPr>
        </p:nvSpPr>
        <p:spPr>
          <a:xfrm>
            <a:off x="304800" y="1142984"/>
            <a:ext cx="8686800" cy="5214974"/>
          </a:xfrm>
        </p:spPr>
        <p:txBody>
          <a:bodyPr>
            <a:normAutofit fontScale="92500" lnSpcReduction="10000"/>
          </a:bodyPr>
          <a:lstStyle/>
          <a:p>
            <a:r>
              <a:rPr lang="en-US" altLang="zh-CN" sz="2800" dirty="0" smtClean="0">
                <a:latin typeface="+mn-ea"/>
              </a:rPr>
              <a:t>(</a:t>
            </a:r>
            <a:r>
              <a:rPr lang="zh-CN" altLang="en-US" sz="2800" dirty="0" smtClean="0">
                <a:latin typeface="+mn-ea"/>
              </a:rPr>
              <a:t>一</a:t>
            </a:r>
            <a:r>
              <a:rPr lang="en-US" altLang="zh-CN" sz="2800" dirty="0" smtClean="0">
                <a:latin typeface="+mn-ea"/>
              </a:rPr>
              <a:t>). </a:t>
            </a:r>
            <a:r>
              <a:rPr lang="zh-CN" altLang="en-US" sz="2800" dirty="0" smtClean="0">
                <a:latin typeface="+mn-ea"/>
              </a:rPr>
              <a:t>法学的概念</a:t>
            </a:r>
            <a:endParaRPr lang="en-US" altLang="zh-CN" sz="2800" dirty="0" smtClean="0">
              <a:latin typeface="+mn-ea"/>
            </a:endParaRPr>
          </a:p>
          <a:p>
            <a:pPr>
              <a:buNone/>
            </a:pPr>
            <a:r>
              <a:rPr lang="en-US" altLang="zh-CN" sz="2800" dirty="0">
                <a:latin typeface="+mn-ea"/>
              </a:rPr>
              <a:t> </a:t>
            </a:r>
            <a:r>
              <a:rPr lang="en-US" altLang="zh-CN" sz="2800" dirty="0" smtClean="0">
                <a:latin typeface="+mn-ea"/>
              </a:rPr>
              <a:t>     </a:t>
            </a:r>
            <a:r>
              <a:rPr lang="zh-CN" altLang="en-US" sz="2800" dirty="0" smtClean="0">
                <a:latin typeface="+mn-ea"/>
              </a:rPr>
              <a:t>法学是以法律现象为研究对象的各种科学活动及其认识成果的总称。</a:t>
            </a:r>
            <a:endParaRPr lang="en-US" altLang="zh-CN" sz="2800" dirty="0" smtClean="0">
              <a:latin typeface="+mn-ea"/>
            </a:endParaRPr>
          </a:p>
          <a:p>
            <a:pPr algn="r">
              <a:buNone/>
            </a:pPr>
            <a:r>
              <a:rPr lang="en-US" altLang="zh-CN" sz="2800" dirty="0">
                <a:latin typeface="+mn-ea"/>
              </a:rPr>
              <a:t> </a:t>
            </a:r>
            <a:r>
              <a:rPr lang="en-US" altLang="zh-CN" sz="2800" dirty="0" smtClean="0">
                <a:latin typeface="+mn-ea"/>
              </a:rPr>
              <a:t>                            </a:t>
            </a:r>
            <a:r>
              <a:rPr lang="zh-CN" altLang="en-US" sz="2800" dirty="0" smtClean="0">
                <a:latin typeface="+mn-ea"/>
              </a:rPr>
              <a:t>（张文显，</a:t>
            </a:r>
            <a:r>
              <a:rPr lang="en-US" altLang="zh-CN" sz="2800" dirty="0" smtClean="0">
                <a:latin typeface="+mn-ea"/>
              </a:rPr>
              <a:t>2007</a:t>
            </a:r>
            <a:r>
              <a:rPr lang="zh-CN" altLang="en-US" sz="2800" dirty="0" smtClean="0">
                <a:latin typeface="+mn-ea"/>
              </a:rPr>
              <a:t>，高教版）</a:t>
            </a:r>
            <a:endParaRPr lang="en-US" altLang="zh-CN" sz="2800" dirty="0" smtClean="0">
              <a:latin typeface="+mn-ea"/>
            </a:endParaRPr>
          </a:p>
          <a:p>
            <a:pPr>
              <a:buNone/>
            </a:pPr>
            <a:r>
              <a:rPr lang="zh-CN" altLang="en-US" sz="2800" dirty="0" smtClean="0"/>
              <a:t>      法</a:t>
            </a:r>
            <a:r>
              <a:rPr lang="zh-CN" altLang="en-US" sz="2800" dirty="0"/>
              <a:t>学就是在法律事物中的科学意</a:t>
            </a:r>
            <a:r>
              <a:rPr lang="zh-CN" altLang="en-US" sz="2800" dirty="0" smtClean="0"/>
              <a:t>识。</a:t>
            </a:r>
            <a:endParaRPr lang="en-US" altLang="zh-CN" sz="2800" dirty="0" smtClean="0"/>
          </a:p>
          <a:p>
            <a:pPr algn="r">
              <a:buNone/>
            </a:pPr>
            <a:r>
              <a:rPr lang="zh-CN" altLang="en-US" sz="2800" dirty="0" smtClean="0">
                <a:latin typeface="+mn-ea"/>
              </a:rPr>
              <a:t>                                       （德）椰林</a:t>
            </a:r>
            <a:endParaRPr lang="en-US" altLang="zh-CN" sz="2800" dirty="0" smtClean="0">
              <a:latin typeface="+mn-ea"/>
            </a:endParaRPr>
          </a:p>
          <a:p>
            <a:pPr>
              <a:buNone/>
            </a:pPr>
            <a:r>
              <a:rPr lang="zh-CN" altLang="en-US" sz="2800" dirty="0" smtClean="0"/>
              <a:t>      人和神的事务的概念，正义和非正义之学。</a:t>
            </a:r>
            <a:endParaRPr lang="en-US" altLang="zh-CN" sz="2800" dirty="0" smtClean="0"/>
          </a:p>
          <a:p>
            <a:pPr algn="r">
              <a:buNone/>
            </a:pPr>
            <a:r>
              <a:rPr lang="en-US" altLang="zh-CN" sz="2800" dirty="0">
                <a:latin typeface="+mn-ea"/>
              </a:rPr>
              <a:t> </a:t>
            </a:r>
            <a:r>
              <a:rPr lang="en-US" altLang="zh-CN" sz="2800" dirty="0" smtClean="0">
                <a:latin typeface="+mn-ea"/>
              </a:rPr>
              <a:t>                               </a:t>
            </a:r>
            <a:r>
              <a:rPr lang="zh-CN" altLang="en-US" sz="2800" dirty="0" smtClean="0">
                <a:latin typeface="+mn-ea"/>
              </a:rPr>
              <a:t>（罗马）乌尔比安</a:t>
            </a:r>
            <a:endParaRPr lang="en-US" altLang="zh-CN" sz="2800" dirty="0" smtClean="0">
              <a:latin typeface="+mn-ea"/>
            </a:endParaRPr>
          </a:p>
          <a:p>
            <a:pPr>
              <a:buNone/>
            </a:pPr>
            <a:r>
              <a:rPr lang="zh-CN" altLang="en-US" sz="2800" dirty="0" smtClean="0"/>
              <a:t>      法学（又称法律学或法律科学）是研究法、法的现象以及与法相关问题的专门学问，是关于法律问题的知识和理论体系，是社会科学的一门重要学科。</a:t>
            </a:r>
            <a:endParaRPr lang="en-US" altLang="zh-CN" sz="2800" dirty="0" smtClean="0">
              <a:latin typeface="+mn-ea"/>
            </a:endParaRPr>
          </a:p>
          <a:p>
            <a:pPr>
              <a:buNone/>
            </a:pPr>
            <a:r>
              <a:rPr lang="en-US" altLang="zh-CN" sz="2800" dirty="0">
                <a:latin typeface="+mn-ea"/>
              </a:rPr>
              <a:t> </a:t>
            </a:r>
            <a:r>
              <a:rPr lang="en-US" altLang="zh-CN" sz="2800" dirty="0" smtClean="0">
                <a:latin typeface="+mn-ea"/>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ssolve">
                                      <p:cBhvr>
                                        <p:cTn id="11" dur="500"/>
                                        <p:tgtEl>
                                          <p:spTgt spid="3">
                                            <p:txEl>
                                              <p:pRg st="1" end="1"/>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500"/>
                                        <p:tgtEl>
                                          <p:spTgt spid="3">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ssolve">
                                      <p:cBhvr>
                                        <p:cTn id="19" dur="500"/>
                                        <p:tgtEl>
                                          <p:spTgt spid="3">
                                            <p:txEl>
                                              <p:pRg st="3" end="3"/>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ssolv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dissolve">
                                      <p:cBhvr>
                                        <p:cTn id="28" dur="500"/>
                                        <p:tgtEl>
                                          <p:spTgt spid="3">
                                            <p:txEl>
                                              <p:pRg st="5" end="5"/>
                                            </p:txEl>
                                          </p:spTgt>
                                        </p:tgtEl>
                                      </p:cBhvr>
                                    </p:animEffect>
                                  </p:childTnLst>
                                </p:cTn>
                              </p:par>
                            </p:childTnLst>
                          </p:cTn>
                        </p:par>
                        <p:par>
                          <p:cTn id="29" fill="hold">
                            <p:stCondLst>
                              <p:cond delay="500"/>
                            </p:stCondLst>
                            <p:childTnLst>
                              <p:par>
                                <p:cTn id="30" presetID="9"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dissolve">
                                      <p:cBhvr>
                                        <p:cTn id="32" dur="500"/>
                                        <p:tgtEl>
                                          <p:spTgt spid="3">
                                            <p:txEl>
                                              <p:pRg st="6" end="6"/>
                                            </p:txEl>
                                          </p:spTgt>
                                        </p:tgtEl>
                                      </p:cBhvr>
                                    </p:animEffect>
                                  </p:childTnLst>
                                </p:cTn>
                              </p:par>
                            </p:childTnLst>
                          </p:cTn>
                        </p:par>
                        <p:par>
                          <p:cTn id="33" fill="hold">
                            <p:stCondLst>
                              <p:cond delay="1000"/>
                            </p:stCondLst>
                            <p:childTnLst>
                              <p:par>
                                <p:cTn id="34" presetID="9" presetClass="entr" presetSubtype="0"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dissolve">
                                      <p:cBhvr>
                                        <p:cTn id="36" dur="500"/>
                                        <p:tgtEl>
                                          <p:spTgt spid="3">
                                            <p:txEl>
                                              <p:pRg st="7" end="7"/>
                                            </p:txEl>
                                          </p:spTgt>
                                        </p:tgtEl>
                                      </p:cBhvr>
                                    </p:animEffect>
                                  </p:childTnLst>
                                </p:cTn>
                              </p:par>
                            </p:childTnLst>
                          </p:cTn>
                        </p:par>
                        <p:par>
                          <p:cTn id="37" fill="hold">
                            <p:stCondLst>
                              <p:cond delay="1500"/>
                            </p:stCondLst>
                            <p:childTnLst>
                              <p:par>
                                <p:cTn id="38" presetID="9" presetClass="entr" presetSubtype="0" fill="hold" nodeType="after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dissolve">
                                      <p:cBhvr>
                                        <p:cTn id="4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PPT背景\p_large_k2p4_34656a2061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内容占位符 2"/>
          <p:cNvSpPr>
            <a:spLocks noGrp="1"/>
          </p:cNvSpPr>
          <p:nvPr>
            <p:ph idx="1"/>
          </p:nvPr>
        </p:nvSpPr>
        <p:spPr>
          <a:xfrm>
            <a:off x="642910" y="285728"/>
            <a:ext cx="8229600" cy="5626121"/>
          </a:xfrm>
        </p:spPr>
        <p:txBody>
          <a:bodyPr>
            <a:normAutofit/>
          </a:bodyPr>
          <a:lstStyle/>
          <a:p>
            <a:r>
              <a:rPr lang="en-US" altLang="zh-CN" dirty="0" smtClean="0"/>
              <a:t>(</a:t>
            </a:r>
            <a:r>
              <a:rPr lang="zh-CN" altLang="en-US" dirty="0" smtClean="0"/>
              <a:t>二</a:t>
            </a:r>
            <a:r>
              <a:rPr lang="en-US" altLang="zh-CN" dirty="0" smtClean="0"/>
              <a:t>)</a:t>
            </a:r>
            <a:r>
              <a:rPr lang="zh-CN" altLang="en-US" dirty="0" smtClean="0"/>
              <a:t>法学的研究对象</a:t>
            </a:r>
            <a:endParaRPr lang="en-US" altLang="zh-CN" dirty="0" smtClean="0"/>
          </a:p>
          <a:p>
            <a:r>
              <a:rPr lang="en-US" altLang="zh-CN" dirty="0" smtClean="0"/>
              <a:t>1.</a:t>
            </a:r>
            <a:r>
              <a:rPr lang="zh-CN" altLang="en-US" dirty="0" smtClean="0"/>
              <a:t>法学的研究对象首先是</a:t>
            </a:r>
            <a:r>
              <a:rPr lang="zh-CN" altLang="en-US" dirty="0" smtClean="0">
                <a:solidFill>
                  <a:schemeClr val="accent6"/>
                </a:solidFill>
              </a:rPr>
              <a:t>法</a:t>
            </a:r>
            <a:r>
              <a:rPr lang="zh-CN" altLang="en-US" dirty="0" smtClean="0"/>
              <a:t>。</a:t>
            </a:r>
            <a:endParaRPr lang="en-US" altLang="zh-CN" dirty="0" smtClean="0"/>
          </a:p>
          <a:p>
            <a:r>
              <a:rPr lang="zh-CN" altLang="en-US" dirty="0" smtClean="0"/>
              <a:t>  这里的“法”包括通常所说各种意义的法。</a:t>
            </a:r>
            <a:endParaRPr lang="en-US" altLang="zh-CN" dirty="0" smtClean="0"/>
          </a:p>
          <a:p>
            <a:r>
              <a:rPr lang="en-US" altLang="zh-CN" dirty="0" smtClean="0"/>
              <a:t>2.</a:t>
            </a:r>
            <a:r>
              <a:rPr lang="zh-CN" altLang="en-US" dirty="0" smtClean="0"/>
              <a:t>法学还要研究各种“</a:t>
            </a:r>
            <a:r>
              <a:rPr lang="zh-CN" altLang="en-US" dirty="0" smtClean="0">
                <a:solidFill>
                  <a:schemeClr val="accent6"/>
                </a:solidFill>
              </a:rPr>
              <a:t>法的现象</a:t>
            </a:r>
            <a:r>
              <a:rPr lang="zh-CN" altLang="en-US" dirty="0" smtClean="0"/>
              <a:t>”。</a:t>
            </a:r>
            <a:endParaRPr lang="en-US" altLang="zh-CN" dirty="0" smtClean="0"/>
          </a:p>
          <a:p>
            <a:r>
              <a:rPr lang="zh-CN" altLang="en-US" dirty="0" smtClean="0"/>
              <a:t>   即基于法产生的各种现象，如法的运行，法的起源和发展等等。 </a:t>
            </a:r>
            <a:endParaRPr lang="en-US" altLang="zh-CN" dirty="0" smtClean="0"/>
          </a:p>
          <a:p>
            <a:r>
              <a:rPr lang="en-US" altLang="zh-CN" dirty="0" smtClean="0"/>
              <a:t>3.</a:t>
            </a:r>
            <a:r>
              <a:rPr lang="zh-CN" altLang="en-US" dirty="0" smtClean="0"/>
              <a:t>法学还要研究“</a:t>
            </a:r>
            <a:r>
              <a:rPr lang="zh-CN" altLang="en-US" dirty="0" smtClean="0">
                <a:solidFill>
                  <a:schemeClr val="accent6"/>
                </a:solidFill>
              </a:rPr>
              <a:t>与法相关的问题</a:t>
            </a:r>
            <a:r>
              <a:rPr lang="zh-CN" altLang="en-US" dirty="0" smtClean="0"/>
              <a:t>”。 </a:t>
            </a:r>
          </a:p>
          <a:p>
            <a:r>
              <a:rPr lang="zh-CN" altLang="en-US" dirty="0" smtClean="0"/>
              <a:t>　 法和法的现象不是孤立的，它的存在和发展同其他事物社会现象有着密切的联系。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PPT背景\p_large_k2p4_34656a2061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457200" y="285728"/>
            <a:ext cx="8686800" cy="838200"/>
          </a:xfrm>
        </p:spPr>
        <p:txBody>
          <a:bodyPr>
            <a:normAutofit/>
          </a:bodyPr>
          <a:lstStyle/>
          <a:p>
            <a:pPr algn="ctr"/>
            <a:r>
              <a:rPr lang="zh-CN" altLang="en-US" b="1" dirty="0" smtClean="0"/>
              <a:t>二</a:t>
            </a:r>
            <a:r>
              <a:rPr lang="en-US" altLang="zh-CN" b="1" dirty="0" smtClean="0"/>
              <a:t>.</a:t>
            </a:r>
            <a:r>
              <a:rPr lang="zh-CN" altLang="en-US" b="1" dirty="0" smtClean="0"/>
              <a:t>科学的概念及其性质</a:t>
            </a:r>
            <a:endParaRPr lang="zh-CN" altLang="en-US" b="1" dirty="0"/>
          </a:p>
        </p:txBody>
      </p:sp>
      <p:sp>
        <p:nvSpPr>
          <p:cNvPr id="3" name="内容占位符 2"/>
          <p:cNvSpPr>
            <a:spLocks noGrp="1"/>
          </p:cNvSpPr>
          <p:nvPr>
            <p:ph idx="1"/>
          </p:nvPr>
        </p:nvSpPr>
        <p:spPr>
          <a:xfrm>
            <a:off x="152400" y="1214422"/>
            <a:ext cx="8991600" cy="5143536"/>
          </a:xfrm>
        </p:spPr>
        <p:txBody>
          <a:bodyPr>
            <a:normAutofit fontScale="85000" lnSpcReduction="10000"/>
          </a:bodyPr>
          <a:lstStyle/>
          <a:p>
            <a:r>
              <a:rPr lang="zh-CN" altLang="en-US" dirty="0" smtClean="0"/>
              <a:t>（一）科学的概念</a:t>
            </a:r>
            <a:endParaRPr lang="en-US" altLang="zh-CN" dirty="0" smtClean="0"/>
          </a:p>
          <a:p>
            <a:r>
              <a:rPr lang="zh-CN" altLang="en-US" dirty="0" smtClean="0"/>
              <a:t>　　“科学：运用范畴、定理、定律等思维形式反映现实世界各种现象的本质的规律的知识体系。</a:t>
            </a:r>
            <a:endParaRPr lang="en-US" altLang="zh-CN" dirty="0" smtClean="0"/>
          </a:p>
          <a:p>
            <a:r>
              <a:rPr lang="en-US" altLang="zh-CN" dirty="0" smtClean="0"/>
              <a:t>                        </a:t>
            </a:r>
            <a:r>
              <a:rPr lang="zh-CN" altLang="en-US" dirty="0" smtClean="0"/>
              <a:t>（</a:t>
            </a:r>
            <a:r>
              <a:rPr lang="en-US" altLang="zh-CN" dirty="0" smtClean="0"/>
              <a:t>《</a:t>
            </a:r>
            <a:r>
              <a:rPr lang="zh-CN" altLang="en-US" dirty="0" smtClean="0"/>
              <a:t>辞海</a:t>
            </a:r>
            <a:r>
              <a:rPr lang="en-US" altLang="zh-CN" dirty="0" smtClean="0"/>
              <a:t>》1999</a:t>
            </a:r>
            <a:r>
              <a:rPr lang="zh-CN" altLang="en-US" dirty="0" smtClean="0"/>
              <a:t>年版　）</a:t>
            </a:r>
          </a:p>
          <a:p>
            <a:r>
              <a:rPr lang="zh-CN" altLang="en-US" dirty="0" smtClean="0"/>
              <a:t>　“科学首先不同于常识，科学通过分类，以寻求事物之中的条理。此外，科学通过揭示支配事物的规律以求说明事物。”          （法国</a:t>
            </a:r>
            <a:r>
              <a:rPr lang="en-US" altLang="zh-CN" dirty="0" smtClean="0"/>
              <a:t>《</a:t>
            </a:r>
            <a:r>
              <a:rPr lang="zh-CN" altLang="en-US" dirty="0" smtClean="0"/>
              <a:t>百科全书</a:t>
            </a:r>
            <a:r>
              <a:rPr lang="en-US" altLang="zh-CN" dirty="0" smtClean="0"/>
              <a:t>》</a:t>
            </a:r>
            <a:r>
              <a:rPr lang="zh-CN" altLang="en-US" dirty="0" smtClean="0"/>
              <a:t>） </a:t>
            </a:r>
          </a:p>
          <a:p>
            <a:r>
              <a:rPr lang="zh-CN" altLang="en-US" dirty="0" smtClean="0"/>
              <a:t>　　“科学是人类活动的一个范畴，它的职能是总结关于客观世界的知识，并使之系统化。‘科学’这个概念本身不仅包括获得新知识的活动，而且还包括这个活动的结果。”        （前苏联</a:t>
            </a:r>
            <a:r>
              <a:rPr lang="en-US" altLang="zh-CN" dirty="0" smtClean="0"/>
              <a:t>《</a:t>
            </a:r>
            <a:r>
              <a:rPr lang="zh-CN" altLang="en-US" dirty="0" smtClean="0"/>
              <a:t>大百科全书</a:t>
            </a:r>
            <a:r>
              <a:rPr lang="en-US" altLang="zh-CN" dirty="0" smtClean="0"/>
              <a:t>》</a:t>
            </a:r>
            <a:r>
              <a:rPr lang="zh-CN" altLang="en-US"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1000"/>
                                        <p:tgtEl>
                                          <p:spTgt spid="3">
                                            <p:txEl>
                                              <p:pRg st="0" end="0"/>
                                            </p:txEl>
                                          </p:spTgt>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circle(in)">
                                      <p:cBhvr>
                                        <p:cTn id="11" dur="2000"/>
                                        <p:tgtEl>
                                          <p:spTgt spid="3">
                                            <p:txEl>
                                              <p:pRg st="1" end="1"/>
                                            </p:txEl>
                                          </p:spTgt>
                                        </p:tgtEl>
                                      </p:cBhvr>
                                    </p:animEffect>
                                  </p:childTnLst>
                                </p:cTn>
                              </p:par>
                            </p:childTnLst>
                          </p:cTn>
                        </p:par>
                        <p:par>
                          <p:cTn id="12" fill="hold">
                            <p:stCondLst>
                              <p:cond delay="3000"/>
                            </p:stCondLst>
                            <p:childTnLst>
                              <p:par>
                                <p:cTn id="13" presetID="6" presetClass="entr" presetSubtype="16"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2000"/>
                                        <p:tgtEl>
                                          <p:spTgt spid="3">
                                            <p:txEl>
                                              <p:pRg st="2" end="2"/>
                                            </p:txEl>
                                          </p:spTgt>
                                        </p:tgtEl>
                                      </p:cBhvr>
                                    </p:animEffect>
                                  </p:childTnLst>
                                </p:cTn>
                              </p:par>
                            </p:childTnLst>
                          </p:cTn>
                        </p:par>
                        <p:par>
                          <p:cTn id="16" fill="hold">
                            <p:stCondLst>
                              <p:cond delay="5000"/>
                            </p:stCondLst>
                            <p:childTnLst>
                              <p:par>
                                <p:cTn id="17" presetID="6" presetClass="entr" presetSubtype="16"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circle(in)">
                                      <p:cBhvr>
                                        <p:cTn id="19" dur="2000"/>
                                        <p:tgtEl>
                                          <p:spTgt spid="3">
                                            <p:txEl>
                                              <p:pRg st="3" end="3"/>
                                            </p:txEl>
                                          </p:spTgt>
                                        </p:tgtEl>
                                      </p:cBhvr>
                                    </p:animEffect>
                                  </p:childTnLst>
                                </p:cTn>
                              </p:par>
                            </p:childTnLst>
                          </p:cTn>
                        </p:par>
                        <p:par>
                          <p:cTn id="20" fill="hold">
                            <p:stCondLst>
                              <p:cond delay="7000"/>
                            </p:stCondLst>
                            <p:childTnLst>
                              <p:par>
                                <p:cTn id="21" presetID="6" presetClass="entr" presetSubtype="16"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circle(in)">
                                      <p:cBhvr>
                                        <p:cTn id="2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Documents and Settings\zengzhen\桌面\p_large_k2p4_34656a2061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内容占位符 2"/>
          <p:cNvSpPr>
            <a:spLocks noGrp="1"/>
          </p:cNvSpPr>
          <p:nvPr>
            <p:ph idx="1"/>
          </p:nvPr>
        </p:nvSpPr>
        <p:spPr>
          <a:xfrm>
            <a:off x="304800" y="500042"/>
            <a:ext cx="8686800" cy="5580083"/>
          </a:xfrm>
        </p:spPr>
        <p:txBody>
          <a:bodyPr/>
          <a:lstStyle/>
          <a:p>
            <a:r>
              <a:rPr lang="zh-CN" altLang="en-US" dirty="0" smtClean="0"/>
              <a:t>（二）科学的性质</a:t>
            </a:r>
            <a:endParaRPr lang="en-US" altLang="zh-CN" dirty="0" smtClean="0"/>
          </a:p>
          <a:p>
            <a:pPr>
              <a:buNone/>
            </a:pPr>
            <a:endParaRPr lang="zh-CN" altLang="en-US" dirty="0" smtClean="0"/>
          </a:p>
          <a:p>
            <a:endParaRPr lang="zh-CN" altLang="en-US" dirty="0"/>
          </a:p>
        </p:txBody>
      </p:sp>
      <p:graphicFrame>
        <p:nvGraphicFramePr>
          <p:cNvPr id="5" name="图示 4"/>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Documents and Settings\zengzhen\桌面\p_large_k2p4_34656a206110.JPG"/>
          <p:cNvPicPr>
            <a:picLocks noChangeAspect="1" noChangeArrowheads="1"/>
          </p:cNvPicPr>
          <p:nvPr/>
        </p:nvPicPr>
        <p:blipFill>
          <a:blip r:embed="rId2" cstate="print"/>
          <a:srcRect/>
          <a:stretch>
            <a:fillRect/>
          </a:stretch>
        </p:blipFill>
        <p:spPr bwMode="auto">
          <a:xfrm>
            <a:off x="428596" y="285728"/>
            <a:ext cx="9144000" cy="6858000"/>
          </a:xfrm>
          <a:prstGeom prst="rect">
            <a:avLst/>
          </a:prstGeom>
          <a:noFill/>
        </p:spPr>
      </p:pic>
      <p:sp>
        <p:nvSpPr>
          <p:cNvPr id="2" name="标题 1"/>
          <p:cNvSpPr>
            <a:spLocks noGrp="1"/>
          </p:cNvSpPr>
          <p:nvPr>
            <p:ph type="title"/>
          </p:nvPr>
        </p:nvSpPr>
        <p:spPr>
          <a:xfrm>
            <a:off x="457200" y="500042"/>
            <a:ext cx="8686800" cy="928694"/>
          </a:xfrm>
        </p:spPr>
        <p:txBody>
          <a:bodyPr>
            <a:noAutofit/>
          </a:bodyPr>
          <a:lstStyle/>
          <a:p>
            <a:pPr algn="ctr"/>
            <a:r>
              <a:rPr lang="zh-CN" altLang="en-US" b="1" dirty="0" smtClean="0"/>
              <a:t>三</a:t>
            </a:r>
            <a:r>
              <a:rPr lang="en-US" altLang="zh-CN" b="1" dirty="0" smtClean="0"/>
              <a:t>.</a:t>
            </a:r>
            <a:r>
              <a:rPr lang="zh-CN" altLang="en-US" b="1" dirty="0" smtClean="0"/>
              <a:t>法学作为科学的特征</a:t>
            </a:r>
            <a:r>
              <a:rPr lang="en-US" altLang="zh-CN" b="1" dirty="0" smtClean="0"/>
              <a:t/>
            </a:r>
            <a:br>
              <a:rPr lang="en-US" altLang="zh-CN" b="1" dirty="0" smtClean="0"/>
            </a:br>
            <a:endParaRPr lang="zh-CN" altLang="en-US" b="1" dirty="0"/>
          </a:p>
        </p:txBody>
      </p:sp>
      <p:sp>
        <p:nvSpPr>
          <p:cNvPr id="3" name="内容占位符 2"/>
          <p:cNvSpPr>
            <a:spLocks noGrp="1"/>
          </p:cNvSpPr>
          <p:nvPr>
            <p:ph idx="1"/>
          </p:nvPr>
        </p:nvSpPr>
        <p:spPr>
          <a:xfrm>
            <a:off x="304800" y="1214422"/>
            <a:ext cx="8686800" cy="5357850"/>
          </a:xfrm>
        </p:spPr>
        <p:txBody>
          <a:bodyPr>
            <a:normAutofit/>
          </a:bodyPr>
          <a:lstStyle/>
          <a:p>
            <a:r>
              <a:rPr lang="en-US" altLang="zh-CN" dirty="0" smtClean="0"/>
              <a:t> </a:t>
            </a:r>
            <a:r>
              <a:rPr lang="zh-CN" altLang="en-US" sz="2800" dirty="0" smtClean="0"/>
              <a:t>（一）法律文化的简单性</a:t>
            </a:r>
            <a:r>
              <a:rPr lang="en-US" altLang="zh-CN" sz="2800" dirty="0" smtClean="0"/>
              <a:t>——4</a:t>
            </a:r>
            <a:r>
              <a:rPr lang="zh-CN" altLang="zh-CN" sz="2800" dirty="0" smtClean="0"/>
              <a:t>个方面</a:t>
            </a:r>
            <a:r>
              <a:rPr lang="en-US" altLang="zh-CN" sz="2800" dirty="0" smtClean="0"/>
              <a:t>:</a:t>
            </a:r>
            <a:br>
              <a:rPr lang="en-US" altLang="zh-CN" sz="2800" dirty="0" smtClean="0"/>
            </a:br>
            <a:r>
              <a:rPr lang="en-US" altLang="zh-CN" sz="2800" dirty="0" smtClean="0"/>
              <a:t>  1.</a:t>
            </a:r>
            <a:r>
              <a:rPr lang="zh-CN" altLang="zh-CN" sz="2800" dirty="0" smtClean="0"/>
              <a:t>规律性</a:t>
            </a:r>
            <a:r>
              <a:rPr lang="en-US" altLang="zh-CN" sz="2800" dirty="0" smtClean="0"/>
              <a:t>.</a:t>
            </a:r>
          </a:p>
          <a:p>
            <a:r>
              <a:rPr lang="en-US" altLang="zh-CN" sz="2800" dirty="0" smtClean="0"/>
              <a:t>    </a:t>
            </a:r>
            <a:r>
              <a:rPr lang="zh-CN" altLang="zh-CN" sz="2800" dirty="0" smtClean="0"/>
              <a:t>法学是一门科学</a:t>
            </a:r>
            <a:r>
              <a:rPr lang="en-US" altLang="zh-CN" sz="2800" dirty="0" smtClean="0"/>
              <a:t>,</a:t>
            </a:r>
            <a:r>
              <a:rPr lang="zh-CN" altLang="zh-CN" sz="2800" dirty="0" smtClean="0"/>
              <a:t>而科学是反映自然</a:t>
            </a:r>
            <a:r>
              <a:rPr lang="en-US" altLang="zh-CN" sz="2800" dirty="0" smtClean="0"/>
              <a:t>,</a:t>
            </a:r>
            <a:r>
              <a:rPr lang="zh-CN" altLang="zh-CN" sz="2800" dirty="0" smtClean="0"/>
              <a:t>社会</a:t>
            </a:r>
            <a:r>
              <a:rPr lang="en-US" altLang="zh-CN" sz="2800" dirty="0" smtClean="0"/>
              <a:t>,</a:t>
            </a:r>
            <a:r>
              <a:rPr lang="zh-CN" altLang="zh-CN" sz="2800" dirty="0" smtClean="0"/>
              <a:t>思维等的客观规律的分科的知识体系</a:t>
            </a:r>
            <a:r>
              <a:rPr lang="en-US" altLang="zh-CN" sz="2800" dirty="0" smtClean="0"/>
              <a:t>.</a:t>
            </a:r>
          </a:p>
          <a:p>
            <a:r>
              <a:rPr lang="en-US" altLang="zh-CN" sz="2800" dirty="0" smtClean="0"/>
              <a:t>  2.</a:t>
            </a:r>
            <a:r>
              <a:rPr lang="zh-CN" altLang="zh-CN" sz="2800" dirty="0" smtClean="0"/>
              <a:t>原则性</a:t>
            </a:r>
            <a:r>
              <a:rPr lang="en-US" altLang="zh-CN" sz="2800" dirty="0" smtClean="0"/>
              <a:t>.</a:t>
            </a:r>
          </a:p>
          <a:p>
            <a:r>
              <a:rPr lang="en-US" altLang="zh-CN" sz="2800" dirty="0" smtClean="0"/>
              <a:t>    </a:t>
            </a:r>
            <a:r>
              <a:rPr lang="zh-CN" altLang="zh-CN" sz="2800" dirty="0" smtClean="0"/>
              <a:t>原则就是法则或标准</a:t>
            </a:r>
            <a:r>
              <a:rPr lang="en-US" altLang="zh-CN" sz="2800" dirty="0" smtClean="0"/>
              <a:t>,</a:t>
            </a:r>
            <a:r>
              <a:rPr lang="zh-CN" altLang="zh-CN" sz="2800" dirty="0" smtClean="0"/>
              <a:t>也是简单性的一种表现</a:t>
            </a:r>
            <a:r>
              <a:rPr lang="en-US" altLang="zh-CN" sz="2800" dirty="0" smtClean="0"/>
              <a:t>.</a:t>
            </a:r>
            <a:br>
              <a:rPr lang="en-US" altLang="zh-CN" sz="2800" dirty="0" smtClean="0"/>
            </a:br>
            <a:r>
              <a:rPr lang="en-US" altLang="zh-CN" sz="2800" dirty="0" smtClean="0"/>
              <a:t>  3.</a:t>
            </a:r>
            <a:r>
              <a:rPr lang="zh-CN" altLang="zh-CN" sz="2800" dirty="0" smtClean="0"/>
              <a:t>因果性</a:t>
            </a:r>
            <a:r>
              <a:rPr lang="en-US" altLang="zh-CN" sz="2800" dirty="0" smtClean="0"/>
              <a:t>.</a:t>
            </a:r>
            <a:r>
              <a:rPr lang="zh-CN" altLang="zh-CN" sz="2800" dirty="0" smtClean="0"/>
              <a:t> </a:t>
            </a:r>
            <a:endParaRPr lang="en-US" altLang="zh-CN" sz="2800" dirty="0" smtClean="0"/>
          </a:p>
          <a:p>
            <a:r>
              <a:rPr lang="en-US" altLang="zh-CN" sz="2800" dirty="0" smtClean="0"/>
              <a:t>   </a:t>
            </a:r>
            <a:r>
              <a:rPr lang="zh-CN" altLang="zh-CN" sz="2800" dirty="0" smtClean="0"/>
              <a:t>从万事万物的各种联系中抽取其必然联系</a:t>
            </a:r>
            <a:r>
              <a:rPr lang="en-US" altLang="zh-CN" sz="2800" dirty="0" smtClean="0"/>
              <a:t>,</a:t>
            </a:r>
            <a:r>
              <a:rPr lang="zh-CN" altLang="zh-CN" sz="2800" dirty="0" smtClean="0"/>
              <a:t>普遍联系</a:t>
            </a:r>
            <a:r>
              <a:rPr lang="en-US" altLang="zh-CN" sz="2800" dirty="0" smtClean="0"/>
              <a:t>,</a:t>
            </a:r>
            <a:r>
              <a:rPr lang="zh-CN" altLang="zh-CN" sz="2800" dirty="0" smtClean="0"/>
              <a:t>也就是在寻求简单性在法律中</a:t>
            </a:r>
            <a:r>
              <a:rPr lang="zh-CN" altLang="en-US" sz="2800" dirty="0" smtClean="0"/>
              <a:t>，</a:t>
            </a:r>
            <a:r>
              <a:rPr lang="zh-CN" altLang="zh-CN" sz="2800" dirty="0" smtClean="0"/>
              <a:t>因果关系是归责的基础和前提</a:t>
            </a:r>
            <a:r>
              <a:rPr lang="en-US" altLang="zh-CN" sz="2800" dirty="0" smtClean="0"/>
              <a:t>,</a:t>
            </a:r>
            <a:r>
              <a:rPr lang="zh-CN" altLang="zh-CN" sz="2800" dirty="0" smtClean="0"/>
              <a:t>是认定法律责任的基本依据</a:t>
            </a:r>
            <a:r>
              <a:rPr lang="en-US" altLang="zh-CN" sz="2800" dirty="0" smtClean="0"/>
              <a:t>.</a:t>
            </a:r>
            <a:br>
              <a:rPr lang="en-US" altLang="zh-CN" sz="2800" dirty="0" smtClean="0"/>
            </a:br>
            <a:endParaRPr lang="en-US" altLang="zh-CN"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Documents and Settings\zengzhen\桌面\p_large_k2p4_34656a2061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内容占位符 2"/>
          <p:cNvSpPr>
            <a:spLocks noGrp="1"/>
          </p:cNvSpPr>
          <p:nvPr>
            <p:ph idx="1"/>
          </p:nvPr>
        </p:nvSpPr>
        <p:spPr>
          <a:xfrm>
            <a:off x="457200" y="714356"/>
            <a:ext cx="8686800" cy="5500726"/>
          </a:xfrm>
        </p:spPr>
        <p:txBody>
          <a:bodyPr>
            <a:normAutofit/>
          </a:bodyPr>
          <a:lstStyle/>
          <a:p>
            <a:pPr>
              <a:buNone/>
            </a:pPr>
            <a:r>
              <a:rPr lang="zh-CN" altLang="en-US" dirty="0" smtClean="0"/>
              <a:t>（二）法律语言的精确性</a:t>
            </a:r>
            <a:endParaRPr lang="en-US" altLang="zh-CN" dirty="0" smtClean="0"/>
          </a:p>
          <a:p>
            <a:r>
              <a:rPr lang="zh-CN" altLang="en-US" sz="2800" dirty="0" smtClean="0"/>
              <a:t>“因为这些</a:t>
            </a:r>
            <a:r>
              <a:rPr lang="en-US" altLang="zh-CN" sz="2800" dirty="0" smtClean="0"/>
              <a:t>(</a:t>
            </a:r>
            <a:r>
              <a:rPr lang="zh-CN" altLang="en-US" sz="2800" dirty="0" smtClean="0"/>
              <a:t>法律</a:t>
            </a:r>
            <a:r>
              <a:rPr lang="en-US" altLang="zh-CN" sz="2800" dirty="0" smtClean="0"/>
              <a:t>)</a:t>
            </a:r>
            <a:r>
              <a:rPr lang="zh-CN" altLang="en-US" sz="2800" dirty="0" smtClean="0"/>
              <a:t>文件是如此具有影响力</a:t>
            </a:r>
            <a:r>
              <a:rPr lang="en-US" altLang="zh-CN" sz="2800" dirty="0" smtClean="0"/>
              <a:t>,</a:t>
            </a:r>
            <a:r>
              <a:rPr lang="zh-CN" altLang="en-US" sz="2800" dirty="0" smtClean="0"/>
              <a:t>所以他们在措辞上的准确无误十分重要。如果它们的措辞过于严格</a:t>
            </a:r>
            <a:r>
              <a:rPr lang="en-US" altLang="zh-CN" sz="2800" dirty="0" smtClean="0"/>
              <a:t>,</a:t>
            </a:r>
            <a:r>
              <a:rPr lang="zh-CN" altLang="en-US" sz="2800" dirty="0" smtClean="0"/>
              <a:t>它们可能会对我们的生活施加一些不适当的、不必要的限制。如果它们在措辞上过于宽松</a:t>
            </a:r>
            <a:r>
              <a:rPr lang="en-US" altLang="zh-CN" sz="2800" dirty="0" smtClean="0"/>
              <a:t>,</a:t>
            </a:r>
            <a:r>
              <a:rPr lang="zh-CN" altLang="en-US" sz="2800" dirty="0" smtClean="0"/>
              <a:t>则又可能会让一些令人生厌的行为获得认可或导致产生一些不必要的后果。根据巴提亚</a:t>
            </a:r>
            <a:r>
              <a:rPr lang="en-US" altLang="zh-CN" sz="2800" dirty="0" smtClean="0"/>
              <a:t>(Bhatia,1994),</a:t>
            </a:r>
            <a:r>
              <a:rPr lang="zh-CN" altLang="en-US" sz="2800" dirty="0" smtClean="0"/>
              <a:t>精确</a:t>
            </a:r>
            <a:r>
              <a:rPr lang="en-US" altLang="zh-CN" sz="2800" dirty="0" smtClean="0"/>
              <a:t>(precision)</a:t>
            </a:r>
            <a:r>
              <a:rPr lang="zh-CN" altLang="en-US" sz="2800" dirty="0" smtClean="0"/>
              <a:t>是法律文件的独有特征得以形成的驱动力量。精确不一定就意味着极度清晰</a:t>
            </a:r>
            <a:r>
              <a:rPr lang="en-US" altLang="zh-CN" sz="2800" dirty="0" smtClean="0"/>
              <a:t>———</a:t>
            </a:r>
            <a:r>
              <a:rPr lang="zh-CN" altLang="en-US" sz="2800" dirty="0" smtClean="0"/>
              <a:t>它也可能包括采用适当程度的模糊性或灵活性。”（约翰</a:t>
            </a:r>
            <a:r>
              <a:rPr lang="en-US" altLang="zh-CN" sz="2800" dirty="0" smtClean="0"/>
              <a:t>·</a:t>
            </a:r>
            <a:r>
              <a:rPr lang="zh-CN" altLang="en-US" sz="2800" dirty="0" smtClean="0"/>
              <a:t>吉本斯）</a:t>
            </a:r>
            <a:endParaRPr lang="en-US" altLang="zh-CN"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1" presetClass="entr" presetSubtype="0" fill="hold" nodeType="withEffect">
                                  <p:stCondLst>
                                    <p:cond delay="0"/>
                                  </p:stCondLst>
                                  <p:childTnLst>
                                    <p:set>
                                      <p:cBhvr>
                                        <p:cTn id="6" dur="1000">
                                          <p:stCondLst>
                                            <p:cond delay="0"/>
                                          </p:stCondLst>
                                        </p:cTn>
                                        <p:tgtEl>
                                          <p:spTgt spid="3">
                                            <p:txEl>
                                              <p:pRg st="0" end="0"/>
                                            </p:txEl>
                                          </p:spTgt>
                                        </p:tgtEl>
                                        <p:attrNameLst>
                                          <p:attrName>style.visibility</p:attrName>
                                        </p:attrNameLst>
                                      </p:cBhvr>
                                      <p:to>
                                        <p:strVal val="visible"/>
                                      </p:to>
                                    </p:set>
                                  </p:childTnLst>
                                </p:cTn>
                              </p:par>
                              <p:par>
                                <p:cTn id="7" presetID="11" presetClass="entr" presetSubtype="0" fill="hold" nodeType="withEffect">
                                  <p:stCondLst>
                                    <p:cond delay="0"/>
                                  </p:stCondLst>
                                  <p:childTnLst>
                                    <p:set>
                                      <p:cBhvr>
                                        <p:cTn id="8" dur="1000">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PPT背景\http_imgloadCAOE4JNZ.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
        <p:nvSpPr>
          <p:cNvPr id="3" name="内容占位符 2"/>
          <p:cNvSpPr>
            <a:spLocks noGrp="1"/>
          </p:cNvSpPr>
          <p:nvPr>
            <p:ph idx="1"/>
          </p:nvPr>
        </p:nvSpPr>
        <p:spPr>
          <a:xfrm>
            <a:off x="285720" y="1000108"/>
            <a:ext cx="8686800" cy="4525963"/>
          </a:xfrm>
        </p:spPr>
        <p:txBody>
          <a:bodyPr/>
          <a:lstStyle/>
          <a:p>
            <a:r>
              <a:rPr lang="en-US" altLang="zh-CN" dirty="0" smtClean="0"/>
              <a:t>4.</a:t>
            </a:r>
            <a:r>
              <a:rPr lang="zh-CN" altLang="zh-CN" dirty="0" smtClean="0"/>
              <a:t>均衡性</a:t>
            </a:r>
            <a:r>
              <a:rPr lang="en-US" altLang="zh-CN" dirty="0" smtClean="0"/>
              <a:t>.</a:t>
            </a:r>
          </a:p>
          <a:p>
            <a:r>
              <a:rPr lang="en-US" altLang="zh-CN" dirty="0" smtClean="0"/>
              <a:t>  </a:t>
            </a:r>
            <a:r>
              <a:rPr lang="zh-CN" altLang="zh-CN" dirty="0" smtClean="0"/>
              <a:t>均衡包含着对称和平衡两层意思</a:t>
            </a:r>
            <a:r>
              <a:rPr lang="en-US" altLang="zh-CN" dirty="0" smtClean="0"/>
              <a:t>.</a:t>
            </a:r>
            <a:r>
              <a:rPr lang="zh-CN" altLang="zh-CN" dirty="0" smtClean="0"/>
              <a:t>对称</a:t>
            </a:r>
            <a:r>
              <a:rPr lang="en-US" altLang="zh-CN" dirty="0" smtClean="0"/>
              <a:t>,</a:t>
            </a:r>
            <a:r>
              <a:rPr lang="zh-CN" altLang="zh-CN" dirty="0" smtClean="0"/>
              <a:t>平衡的东西总是显得简单</a:t>
            </a:r>
            <a:r>
              <a:rPr lang="zh-CN" altLang="en-US" dirty="0" smtClean="0"/>
              <a:t>。</a:t>
            </a:r>
            <a:r>
              <a:rPr lang="zh-CN" altLang="zh-CN" dirty="0" smtClean="0"/>
              <a:t>对称关系在法律中很普遍</a:t>
            </a:r>
            <a:r>
              <a:rPr lang="en-US" altLang="zh-CN" dirty="0" smtClean="0"/>
              <a:t>,</a:t>
            </a:r>
            <a:r>
              <a:rPr lang="zh-CN" altLang="zh-CN" dirty="0" smtClean="0"/>
              <a:t>例如</a:t>
            </a:r>
            <a:r>
              <a:rPr lang="en-US" altLang="zh-CN" dirty="0" smtClean="0"/>
              <a:t>:</a:t>
            </a:r>
            <a:r>
              <a:rPr lang="zh-CN" altLang="zh-CN" dirty="0" smtClean="0"/>
              <a:t>法律基本概念中的权利与义务</a:t>
            </a:r>
            <a:r>
              <a:rPr lang="en-US" altLang="zh-CN" dirty="0" smtClean="0"/>
              <a:t>,</a:t>
            </a:r>
            <a:r>
              <a:rPr lang="zh-CN" altLang="zh-CN" dirty="0" smtClean="0"/>
              <a:t>主体与客体</a:t>
            </a:r>
            <a:r>
              <a:rPr lang="zh-CN" altLang="en-US" dirty="0" smtClean="0"/>
              <a:t>，</a:t>
            </a:r>
            <a:r>
              <a:rPr lang="zh-CN" altLang="zh-CN" dirty="0" smtClean="0"/>
              <a:t>法典内容的规定也存在对称关系</a:t>
            </a:r>
            <a:r>
              <a:rPr lang="en-US" altLang="zh-CN" dirty="0" smtClean="0"/>
              <a:t>,</a:t>
            </a:r>
            <a:r>
              <a:rPr lang="zh-CN" altLang="zh-CN" dirty="0" smtClean="0"/>
              <a:t>如宪法中的国家与公民 诉讼法中的原告与被告等都是对称关系</a:t>
            </a:r>
            <a:r>
              <a:rPr lang="zh-CN" altLang="en-US"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352</TotalTime>
  <Words>1344</Words>
  <Application>Microsoft Office PowerPoint</Application>
  <PresentationFormat>全屏显示(4:3)</PresentationFormat>
  <Paragraphs>77</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跋涉</vt:lpstr>
      <vt:lpstr>法学作为科学的特征 </vt:lpstr>
      <vt:lpstr>主要内容</vt:lpstr>
      <vt:lpstr>一.法学的概念与研究对象</vt:lpstr>
      <vt:lpstr>幻灯片 4</vt:lpstr>
      <vt:lpstr>二.科学的概念及其性质</vt:lpstr>
      <vt:lpstr>幻灯片 6</vt:lpstr>
      <vt:lpstr>三.法学作为科学的特征 </vt:lpstr>
      <vt:lpstr>幻灯片 8</vt:lpstr>
      <vt:lpstr>幻灯片 9</vt:lpstr>
      <vt:lpstr>幻灯片 10</vt:lpstr>
      <vt:lpstr>幻灯片 11</vt:lpstr>
      <vt:lpstr>四.理论法学是不是科学</vt:lpstr>
      <vt:lpstr>    思考：三段论的困惑</vt:lpstr>
      <vt:lpstr>幻灯片 14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法学作为科学的特征是什么</dc:title>
  <dc:creator>zengzhen</dc:creator>
  <cp:lastModifiedBy>zengzhen</cp:lastModifiedBy>
  <cp:revision>51</cp:revision>
  <dcterms:created xsi:type="dcterms:W3CDTF">2011-03-31T13:39:38Z</dcterms:created>
  <dcterms:modified xsi:type="dcterms:W3CDTF">2011-04-01T14:21:09Z</dcterms:modified>
</cp:coreProperties>
</file>